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8" r:id="rId5"/>
    <p:sldId id="277" r:id="rId6"/>
    <p:sldId id="270" r:id="rId7"/>
    <p:sldId id="275" r:id="rId8"/>
    <p:sldId id="269" r:id="rId9"/>
    <p:sldId id="276" r:id="rId10"/>
    <p:sldId id="271" r:id="rId11"/>
    <p:sldId id="272" r:id="rId12"/>
    <p:sldId id="274" r:id="rId13"/>
    <p:sldId id="266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ázs Dóra" initials="DD" lastIdx="7" clrIdx="0">
    <p:extLst>
      <p:ext uri="{19B8F6BF-5375-455C-9EA6-DF929625EA0E}">
        <p15:presenceInfo xmlns:p15="http://schemas.microsoft.com/office/powerpoint/2012/main" userId="Darázs Dóra" providerId="None"/>
      </p:ext>
    </p:extLst>
  </p:cmAuthor>
  <p:cmAuthor id="2" name="Puskás Bence" initials="PB" lastIdx="2" clrIdx="1">
    <p:extLst>
      <p:ext uri="{19B8F6BF-5375-455C-9EA6-DF929625EA0E}">
        <p15:presenceInfo xmlns:p15="http://schemas.microsoft.com/office/powerpoint/2012/main" userId="Puskás Ben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007AD9"/>
    <a:srgbClr val="F9F9F9"/>
    <a:srgbClr val="3834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Világos stílus 2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Világos stílus 1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9B1253-F650-4633-A37E-5CBCDB8FDB0A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B076C1F0-0436-4AC6-AF19-CC97C8BC6E53}">
      <dgm:prSet phldrT="[Szöveg]" custT="1"/>
      <dgm:spPr/>
      <dgm:t>
        <a:bodyPr/>
        <a:lstStyle/>
        <a:p>
          <a:r>
            <a:rPr lang="hu-HU" sz="2000" b="1" dirty="0">
              <a:solidFill>
                <a:schemeClr val="accent1"/>
              </a:solidFill>
            </a:rPr>
            <a:t>Régi mentorok</a:t>
          </a:r>
        </a:p>
      </dgm:t>
    </dgm:pt>
    <dgm:pt modelId="{48E0E5B6-72C9-41E9-A670-F176B73FC73B}" type="parTrans" cxnId="{138033CB-A6B8-4F9D-A383-2463985876CB}">
      <dgm:prSet/>
      <dgm:spPr/>
      <dgm:t>
        <a:bodyPr/>
        <a:lstStyle/>
        <a:p>
          <a:endParaRPr lang="hu-HU"/>
        </a:p>
      </dgm:t>
    </dgm:pt>
    <dgm:pt modelId="{B82D957F-6936-47D7-9562-DC9816351B45}" type="sibTrans" cxnId="{138033CB-A6B8-4F9D-A383-2463985876CB}">
      <dgm:prSet/>
      <dgm:spPr/>
      <dgm:t>
        <a:bodyPr/>
        <a:lstStyle/>
        <a:p>
          <a:endParaRPr lang="hu-HU"/>
        </a:p>
      </dgm:t>
    </dgm:pt>
    <dgm:pt modelId="{2B1E39A2-C8F0-4369-8455-DB1769AFFD7D}">
      <dgm:prSet phldrT="[Szöveg]" custT="1"/>
      <dgm:spPr/>
      <dgm:t>
        <a:bodyPr/>
        <a:lstStyle/>
        <a:p>
          <a:r>
            <a:rPr lang="hu-HU" sz="1400" dirty="0"/>
            <a:t>Mentoráltak rögzítése, módosítása</a:t>
          </a:r>
        </a:p>
      </dgm:t>
    </dgm:pt>
    <dgm:pt modelId="{D7DC277E-E1A6-4BD1-A7BF-F4E51E1589E4}" type="parTrans" cxnId="{DFE2BF02-C147-4C08-8F53-7DA7EBAD98EF}">
      <dgm:prSet/>
      <dgm:spPr/>
      <dgm:t>
        <a:bodyPr/>
        <a:lstStyle/>
        <a:p>
          <a:endParaRPr lang="hu-HU"/>
        </a:p>
      </dgm:t>
    </dgm:pt>
    <dgm:pt modelId="{01B45E2F-5234-4BC7-82E7-C53AD8C544D3}" type="sibTrans" cxnId="{DFE2BF02-C147-4C08-8F53-7DA7EBAD98EF}">
      <dgm:prSet/>
      <dgm:spPr/>
      <dgm:t>
        <a:bodyPr/>
        <a:lstStyle/>
        <a:p>
          <a:endParaRPr lang="hu-HU"/>
        </a:p>
      </dgm:t>
    </dgm:pt>
    <dgm:pt modelId="{BCA99977-99CB-4BAC-A365-65BE3CC5B248}">
      <dgm:prSet phldrT="[Szöveg]" custT="1"/>
      <dgm:spPr/>
      <dgm:t>
        <a:bodyPr/>
        <a:lstStyle/>
        <a:p>
          <a:r>
            <a:rPr lang="hu-HU" sz="2000" b="1" dirty="0">
              <a:solidFill>
                <a:schemeClr val="accent1"/>
              </a:solidFill>
            </a:rPr>
            <a:t>Új mentorok</a:t>
          </a:r>
        </a:p>
      </dgm:t>
    </dgm:pt>
    <dgm:pt modelId="{51C99B87-3145-48F3-BE54-448BC92DC379}" type="parTrans" cxnId="{9C55B985-749F-4E25-BA32-183804D36AD4}">
      <dgm:prSet/>
      <dgm:spPr/>
      <dgm:t>
        <a:bodyPr/>
        <a:lstStyle/>
        <a:p>
          <a:endParaRPr lang="hu-HU"/>
        </a:p>
      </dgm:t>
    </dgm:pt>
    <dgm:pt modelId="{B31AA257-F228-4018-A391-FC351167F730}" type="sibTrans" cxnId="{9C55B985-749F-4E25-BA32-183804D36AD4}">
      <dgm:prSet/>
      <dgm:spPr/>
      <dgm:t>
        <a:bodyPr/>
        <a:lstStyle/>
        <a:p>
          <a:endParaRPr lang="hu-HU"/>
        </a:p>
      </dgm:t>
    </dgm:pt>
    <dgm:pt modelId="{848FE2B2-3739-46DB-B293-8E40617FC0E7}">
      <dgm:prSet phldrT="[Szöveg]" custT="1"/>
      <dgm:spPr/>
      <dgm:t>
        <a:bodyPr/>
        <a:lstStyle/>
        <a:p>
          <a:r>
            <a:rPr lang="hu-HU" sz="1600" dirty="0"/>
            <a:t>Félév felvétele</a:t>
          </a:r>
        </a:p>
      </dgm:t>
    </dgm:pt>
    <dgm:pt modelId="{9D23A135-CC2B-4222-B6CB-D211E0C000A3}" type="parTrans" cxnId="{232B1BDF-1352-4469-AFBD-4D1F064A19CA}">
      <dgm:prSet/>
      <dgm:spPr/>
      <dgm:t>
        <a:bodyPr/>
        <a:lstStyle/>
        <a:p>
          <a:endParaRPr lang="hu-HU"/>
        </a:p>
      </dgm:t>
    </dgm:pt>
    <dgm:pt modelId="{49194D73-8645-4362-BFC5-785E1E321689}" type="sibTrans" cxnId="{232B1BDF-1352-4469-AFBD-4D1F064A19CA}">
      <dgm:prSet/>
      <dgm:spPr/>
      <dgm:t>
        <a:bodyPr/>
        <a:lstStyle/>
        <a:p>
          <a:endParaRPr lang="hu-HU"/>
        </a:p>
      </dgm:t>
    </dgm:pt>
    <dgm:pt modelId="{05BBE9CB-3F90-4431-BBC7-7CEECA0B5214}">
      <dgm:prSet phldrT="[Szöveg]" custT="1"/>
      <dgm:spPr/>
      <dgm:t>
        <a:bodyPr/>
        <a:lstStyle/>
        <a:p>
          <a:r>
            <a:rPr lang="hu-HU" sz="1600" dirty="0"/>
            <a:t>Oktató módosítás (ha szükséges)</a:t>
          </a:r>
        </a:p>
      </dgm:t>
    </dgm:pt>
    <dgm:pt modelId="{8BA41529-1509-42AE-A3EC-C4E0F69A7125}" type="parTrans" cxnId="{4DB9CDC3-A0C9-45E2-9E15-38B565FBA054}">
      <dgm:prSet/>
      <dgm:spPr/>
      <dgm:t>
        <a:bodyPr/>
        <a:lstStyle/>
        <a:p>
          <a:endParaRPr lang="hu-HU"/>
        </a:p>
      </dgm:t>
    </dgm:pt>
    <dgm:pt modelId="{3F3BF309-D4F6-40E4-901D-9E550AE6A689}" type="sibTrans" cxnId="{4DB9CDC3-A0C9-45E2-9E15-38B565FBA054}">
      <dgm:prSet/>
      <dgm:spPr/>
      <dgm:t>
        <a:bodyPr/>
        <a:lstStyle/>
        <a:p>
          <a:endParaRPr lang="hu-HU"/>
        </a:p>
      </dgm:t>
    </dgm:pt>
    <dgm:pt modelId="{F0908BBD-CE91-41AC-8F37-A737841208D6}">
      <dgm:prSet phldrT="[Szöveg]" custT="1"/>
      <dgm:spPr/>
      <dgm:t>
        <a:bodyPr/>
        <a:lstStyle/>
        <a:p>
          <a:r>
            <a:rPr lang="hu-HU" sz="1400" dirty="0"/>
            <a:t>Félév felvétele</a:t>
          </a:r>
        </a:p>
      </dgm:t>
    </dgm:pt>
    <dgm:pt modelId="{726BA60F-13F2-4AF6-A5FC-15EE77428CC9}" type="parTrans" cxnId="{0D7D763A-06DD-4E8B-95B2-3598897FF889}">
      <dgm:prSet/>
      <dgm:spPr/>
      <dgm:t>
        <a:bodyPr/>
        <a:lstStyle/>
        <a:p>
          <a:endParaRPr lang="hu-HU"/>
        </a:p>
      </dgm:t>
    </dgm:pt>
    <dgm:pt modelId="{E19BAFF1-3317-420F-8D1D-19C31207F6AF}" type="sibTrans" cxnId="{0D7D763A-06DD-4E8B-95B2-3598897FF889}">
      <dgm:prSet/>
      <dgm:spPr/>
      <dgm:t>
        <a:bodyPr/>
        <a:lstStyle/>
        <a:p>
          <a:endParaRPr lang="hu-HU"/>
        </a:p>
      </dgm:t>
    </dgm:pt>
    <dgm:pt modelId="{0A251C6D-9FF7-4DFD-B918-9CABB1B1CE48}">
      <dgm:prSet phldrT="[Szöveg]" custT="1"/>
      <dgm:spPr/>
      <dgm:t>
        <a:bodyPr/>
        <a:lstStyle/>
        <a:p>
          <a:r>
            <a:rPr lang="hu-HU" sz="1600" dirty="0"/>
            <a:t>Mentoráltak rögzítése</a:t>
          </a:r>
        </a:p>
      </dgm:t>
    </dgm:pt>
    <dgm:pt modelId="{EEB8EB59-D1ED-4817-B0CC-8D726FAA6C64}" type="parTrans" cxnId="{3306EC94-E131-44C5-8974-822D659B30BB}">
      <dgm:prSet/>
      <dgm:spPr/>
      <dgm:t>
        <a:bodyPr/>
        <a:lstStyle/>
        <a:p>
          <a:endParaRPr lang="hu-HU"/>
        </a:p>
      </dgm:t>
    </dgm:pt>
    <dgm:pt modelId="{11E03380-E398-4919-BACD-37D7151D87D8}" type="sibTrans" cxnId="{3306EC94-E131-44C5-8974-822D659B30BB}">
      <dgm:prSet/>
      <dgm:spPr/>
      <dgm:t>
        <a:bodyPr/>
        <a:lstStyle/>
        <a:p>
          <a:endParaRPr lang="hu-HU"/>
        </a:p>
      </dgm:t>
    </dgm:pt>
    <dgm:pt modelId="{591AC296-89F8-4378-BC65-94EE0F68A82F}">
      <dgm:prSet phldrT="[Szöveg]" custT="1"/>
      <dgm:spPr/>
      <dgm:t>
        <a:bodyPr/>
        <a:lstStyle/>
        <a:p>
          <a:r>
            <a:rPr lang="hu-HU" sz="1600"/>
            <a:t>Regisztráció</a:t>
          </a:r>
          <a:endParaRPr lang="hu-HU" sz="1600" dirty="0"/>
        </a:p>
      </dgm:t>
    </dgm:pt>
    <dgm:pt modelId="{3503F53E-54F1-46E5-BC76-54D857AA4E3D}" type="parTrans" cxnId="{C61CEA0C-092C-4D37-B449-0C4F7CBA15E6}">
      <dgm:prSet/>
      <dgm:spPr/>
      <dgm:t>
        <a:bodyPr/>
        <a:lstStyle/>
        <a:p>
          <a:endParaRPr lang="hu-HU"/>
        </a:p>
      </dgm:t>
    </dgm:pt>
    <dgm:pt modelId="{A304FC5A-1D22-4BD8-B82B-4FB7129AC9F7}" type="sibTrans" cxnId="{C61CEA0C-092C-4D37-B449-0C4F7CBA15E6}">
      <dgm:prSet/>
      <dgm:spPr/>
      <dgm:t>
        <a:bodyPr/>
        <a:lstStyle/>
        <a:p>
          <a:endParaRPr lang="hu-HU"/>
        </a:p>
      </dgm:t>
    </dgm:pt>
    <dgm:pt modelId="{7264FBD3-7729-4B57-A2E4-48E3220CEE70}">
      <dgm:prSet phldrT="[Szöveg]" custT="1"/>
      <dgm:spPr/>
      <dgm:t>
        <a:bodyPr/>
        <a:lstStyle/>
        <a:p>
          <a:r>
            <a:rPr lang="hu-HU" sz="1600"/>
            <a:t>Egyetem, oktató megjelölése</a:t>
          </a:r>
          <a:endParaRPr lang="hu-HU" sz="1600" dirty="0"/>
        </a:p>
      </dgm:t>
    </dgm:pt>
    <dgm:pt modelId="{64D7B2AA-6311-43BE-84B3-0FF6230A44C6}" type="parTrans" cxnId="{CE04C9FD-3588-4CFD-B3CB-280E35C9B67B}">
      <dgm:prSet/>
      <dgm:spPr/>
      <dgm:t>
        <a:bodyPr/>
        <a:lstStyle/>
        <a:p>
          <a:endParaRPr lang="hu-HU"/>
        </a:p>
      </dgm:t>
    </dgm:pt>
    <dgm:pt modelId="{CEFD6231-5CE6-4386-B2A4-D1346A273F72}" type="sibTrans" cxnId="{CE04C9FD-3588-4CFD-B3CB-280E35C9B67B}">
      <dgm:prSet/>
      <dgm:spPr/>
      <dgm:t>
        <a:bodyPr/>
        <a:lstStyle/>
        <a:p>
          <a:endParaRPr lang="hu-HU"/>
        </a:p>
      </dgm:t>
    </dgm:pt>
    <dgm:pt modelId="{0906243C-AEB3-4B2D-9C39-12E74AECB8B6}" type="pres">
      <dgm:prSet presAssocID="{BA9B1253-F650-4633-A37E-5CBCDB8FDB0A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266CA3D1-311E-4F7A-8EED-85372EC81FF4}" type="pres">
      <dgm:prSet presAssocID="{BA9B1253-F650-4633-A37E-5CBCDB8FDB0A}" presName="dummyMaxCanvas" presStyleCnt="0"/>
      <dgm:spPr/>
    </dgm:pt>
    <dgm:pt modelId="{3C032DD1-87A1-4C75-AD2F-A0B2A6CF9155}" type="pres">
      <dgm:prSet presAssocID="{BA9B1253-F650-4633-A37E-5CBCDB8FDB0A}" presName="parentComposite" presStyleCnt="0"/>
      <dgm:spPr/>
    </dgm:pt>
    <dgm:pt modelId="{38CF3375-81F3-4548-BF13-848F5DFD5BED}" type="pres">
      <dgm:prSet presAssocID="{BA9B1253-F650-4633-A37E-5CBCDB8FDB0A}" presName="parent1" presStyleLbl="alignAccFollowNode1" presStyleIdx="0" presStyleCnt="4" custScaleX="113023">
        <dgm:presLayoutVars>
          <dgm:chMax val="4"/>
        </dgm:presLayoutVars>
      </dgm:prSet>
      <dgm:spPr/>
    </dgm:pt>
    <dgm:pt modelId="{38C01732-07E2-4523-9CE7-1820F646CE12}" type="pres">
      <dgm:prSet presAssocID="{BA9B1253-F650-4633-A37E-5CBCDB8FDB0A}" presName="parent2" presStyleLbl="alignAccFollowNode1" presStyleIdx="1" presStyleCnt="4">
        <dgm:presLayoutVars>
          <dgm:chMax val="4"/>
        </dgm:presLayoutVars>
      </dgm:prSet>
      <dgm:spPr/>
    </dgm:pt>
    <dgm:pt modelId="{E52CF33D-C21F-41C4-B047-E5F622BB2969}" type="pres">
      <dgm:prSet presAssocID="{BA9B1253-F650-4633-A37E-5CBCDB8FDB0A}" presName="childrenComposite" presStyleCnt="0"/>
      <dgm:spPr/>
    </dgm:pt>
    <dgm:pt modelId="{6405577F-282F-4B3E-8E8D-237183CA70E1}" type="pres">
      <dgm:prSet presAssocID="{BA9B1253-F650-4633-A37E-5CBCDB8FDB0A}" presName="dummyMaxCanvas_ChildArea" presStyleCnt="0"/>
      <dgm:spPr/>
    </dgm:pt>
    <dgm:pt modelId="{39754A89-4C09-464E-9B23-11E504625E70}" type="pres">
      <dgm:prSet presAssocID="{BA9B1253-F650-4633-A37E-5CBCDB8FDB0A}" presName="fulcrum" presStyleLbl="alignAccFollowNode1" presStyleIdx="2" presStyleCnt="4"/>
      <dgm:spPr/>
    </dgm:pt>
    <dgm:pt modelId="{E69D980D-6728-409B-AB6C-BB05AAE43BF3}" type="pres">
      <dgm:prSet presAssocID="{BA9B1253-F650-4633-A37E-5CBCDB8FDB0A}" presName="balance_34" presStyleLbl="alignAccFollowNode1" presStyleIdx="3" presStyleCnt="4">
        <dgm:presLayoutVars>
          <dgm:bulletEnabled val="1"/>
        </dgm:presLayoutVars>
      </dgm:prSet>
      <dgm:spPr/>
    </dgm:pt>
    <dgm:pt modelId="{3A56D791-F0F3-4C9C-BBD3-25440754D92E}" type="pres">
      <dgm:prSet presAssocID="{BA9B1253-F650-4633-A37E-5CBCDB8FDB0A}" presName="right_34_1" presStyleLbl="node1" presStyleIdx="0" presStyleCnt="7" custScaleX="111715">
        <dgm:presLayoutVars>
          <dgm:bulletEnabled val="1"/>
        </dgm:presLayoutVars>
      </dgm:prSet>
      <dgm:spPr/>
    </dgm:pt>
    <dgm:pt modelId="{FB9D3F9A-3D24-4DE7-BC6E-58306CAC73E1}" type="pres">
      <dgm:prSet presAssocID="{BA9B1253-F650-4633-A37E-5CBCDB8FDB0A}" presName="right_34_2" presStyleLbl="node1" presStyleIdx="1" presStyleCnt="7" custScaleX="110596">
        <dgm:presLayoutVars>
          <dgm:bulletEnabled val="1"/>
        </dgm:presLayoutVars>
      </dgm:prSet>
      <dgm:spPr/>
    </dgm:pt>
    <dgm:pt modelId="{78EDF3F3-69B4-4C70-BFDE-F96FC08371D6}" type="pres">
      <dgm:prSet presAssocID="{BA9B1253-F650-4633-A37E-5CBCDB8FDB0A}" presName="right_34_3" presStyleLbl="node1" presStyleIdx="2" presStyleCnt="7" custScaleX="108592">
        <dgm:presLayoutVars>
          <dgm:bulletEnabled val="1"/>
        </dgm:presLayoutVars>
      </dgm:prSet>
      <dgm:spPr/>
    </dgm:pt>
    <dgm:pt modelId="{7DE42981-E579-473E-8DE4-1F9050524A80}" type="pres">
      <dgm:prSet presAssocID="{BA9B1253-F650-4633-A37E-5CBCDB8FDB0A}" presName="right_34_4" presStyleLbl="node1" presStyleIdx="3" presStyleCnt="7" custScaleX="112196">
        <dgm:presLayoutVars>
          <dgm:bulletEnabled val="1"/>
        </dgm:presLayoutVars>
      </dgm:prSet>
      <dgm:spPr/>
    </dgm:pt>
    <dgm:pt modelId="{DFC47B00-DCC7-4AE5-8A08-98F2CD1CB1C1}" type="pres">
      <dgm:prSet presAssocID="{BA9B1253-F650-4633-A37E-5CBCDB8FDB0A}" presName="left_34_1" presStyleLbl="node1" presStyleIdx="4" presStyleCnt="7" custScaleX="114603">
        <dgm:presLayoutVars>
          <dgm:bulletEnabled val="1"/>
        </dgm:presLayoutVars>
      </dgm:prSet>
      <dgm:spPr/>
    </dgm:pt>
    <dgm:pt modelId="{69DD98A1-F41E-460C-94A9-7A1FE9BED05C}" type="pres">
      <dgm:prSet presAssocID="{BA9B1253-F650-4633-A37E-5CBCDB8FDB0A}" presName="left_34_2" presStyleLbl="node1" presStyleIdx="5" presStyleCnt="7" custScaleX="116373">
        <dgm:presLayoutVars>
          <dgm:bulletEnabled val="1"/>
        </dgm:presLayoutVars>
      </dgm:prSet>
      <dgm:spPr/>
    </dgm:pt>
    <dgm:pt modelId="{811E8A64-CA00-4E01-AB44-984F3376C400}" type="pres">
      <dgm:prSet presAssocID="{BA9B1253-F650-4633-A37E-5CBCDB8FDB0A}" presName="left_34_3" presStyleLbl="node1" presStyleIdx="6" presStyleCnt="7" custScaleX="116528">
        <dgm:presLayoutVars>
          <dgm:bulletEnabled val="1"/>
        </dgm:presLayoutVars>
      </dgm:prSet>
      <dgm:spPr/>
    </dgm:pt>
  </dgm:ptLst>
  <dgm:cxnLst>
    <dgm:cxn modelId="{DFE2BF02-C147-4C08-8F53-7DA7EBAD98EF}" srcId="{B076C1F0-0436-4AC6-AF19-CC97C8BC6E53}" destId="{2B1E39A2-C8F0-4369-8455-DB1769AFFD7D}" srcOrd="1" destOrd="0" parTransId="{D7DC277E-E1A6-4BD1-A7BF-F4E51E1589E4}" sibTransId="{01B45E2F-5234-4BC7-82E7-C53AD8C544D3}"/>
    <dgm:cxn modelId="{C61CEA0C-092C-4D37-B449-0C4F7CBA15E6}" srcId="{BCA99977-99CB-4BAC-A365-65BE3CC5B248}" destId="{591AC296-89F8-4378-BC65-94EE0F68A82F}" srcOrd="3" destOrd="0" parTransId="{3503F53E-54F1-46E5-BC76-54D857AA4E3D}" sibTransId="{A304FC5A-1D22-4BD8-B82B-4FB7129AC9F7}"/>
    <dgm:cxn modelId="{986DFC11-2D19-4794-A266-A39F1308B1EF}" type="presOf" srcId="{848FE2B2-3739-46DB-B293-8E40617FC0E7}" destId="{FB9D3F9A-3D24-4DE7-BC6E-58306CAC73E1}" srcOrd="0" destOrd="0" presId="urn:microsoft.com/office/officeart/2005/8/layout/balance1"/>
    <dgm:cxn modelId="{0D7D763A-06DD-4E8B-95B2-3598897FF889}" srcId="{B076C1F0-0436-4AC6-AF19-CC97C8BC6E53}" destId="{F0908BBD-CE91-41AC-8F37-A737841208D6}" srcOrd="2" destOrd="0" parTransId="{726BA60F-13F2-4AF6-A5FC-15EE77428CC9}" sibTransId="{E19BAFF1-3317-420F-8D1D-19C31207F6AF}"/>
    <dgm:cxn modelId="{C94A8A67-D343-4542-B8A7-835505FBE586}" type="presOf" srcId="{2B1E39A2-C8F0-4369-8455-DB1769AFFD7D}" destId="{69DD98A1-F41E-460C-94A9-7A1FE9BED05C}" srcOrd="0" destOrd="0" presId="urn:microsoft.com/office/officeart/2005/8/layout/balance1"/>
    <dgm:cxn modelId="{1CB6F069-7AFB-404B-8DB4-94D63068570E}" type="presOf" srcId="{B076C1F0-0436-4AC6-AF19-CC97C8BC6E53}" destId="{38CF3375-81F3-4548-BF13-848F5DFD5BED}" srcOrd="0" destOrd="0" presId="urn:microsoft.com/office/officeart/2005/8/layout/balance1"/>
    <dgm:cxn modelId="{9C55B985-749F-4E25-BA32-183804D36AD4}" srcId="{BA9B1253-F650-4633-A37E-5CBCDB8FDB0A}" destId="{BCA99977-99CB-4BAC-A365-65BE3CC5B248}" srcOrd="1" destOrd="0" parTransId="{51C99B87-3145-48F3-BE54-448BC92DC379}" sibTransId="{B31AA257-F228-4018-A391-FC351167F730}"/>
    <dgm:cxn modelId="{5AA31490-FB1E-4B9E-8927-C41031915BB8}" type="presOf" srcId="{BA9B1253-F650-4633-A37E-5CBCDB8FDB0A}" destId="{0906243C-AEB3-4B2D-9C39-12E74AECB8B6}" srcOrd="0" destOrd="0" presId="urn:microsoft.com/office/officeart/2005/8/layout/balance1"/>
    <dgm:cxn modelId="{3306EC94-E131-44C5-8974-822D659B30BB}" srcId="{BCA99977-99CB-4BAC-A365-65BE3CC5B248}" destId="{0A251C6D-9FF7-4DFD-B918-9CABB1B1CE48}" srcOrd="0" destOrd="0" parTransId="{EEB8EB59-D1ED-4817-B0CC-8D726FAA6C64}" sibTransId="{11E03380-E398-4919-BACD-37D7151D87D8}"/>
    <dgm:cxn modelId="{4F28CAA7-6776-4FA5-9A30-D01C601401EE}" type="presOf" srcId="{0A251C6D-9FF7-4DFD-B918-9CABB1B1CE48}" destId="{3A56D791-F0F3-4C9C-BBD3-25440754D92E}" srcOrd="0" destOrd="0" presId="urn:microsoft.com/office/officeart/2005/8/layout/balance1"/>
    <dgm:cxn modelId="{DF5E8DAB-C905-45E5-BD52-CC3CEFC56B75}" type="presOf" srcId="{591AC296-89F8-4378-BC65-94EE0F68A82F}" destId="{7DE42981-E579-473E-8DE4-1F9050524A80}" srcOrd="0" destOrd="0" presId="urn:microsoft.com/office/officeart/2005/8/layout/balance1"/>
    <dgm:cxn modelId="{717FD8BA-1901-469D-AF9D-070E977253BB}" type="presOf" srcId="{7264FBD3-7729-4B57-A2E4-48E3220CEE70}" destId="{78EDF3F3-69B4-4C70-BFDE-F96FC08371D6}" srcOrd="0" destOrd="0" presId="urn:microsoft.com/office/officeart/2005/8/layout/balance1"/>
    <dgm:cxn modelId="{D85346C2-15EF-4043-9400-BC35C4B74BBF}" type="presOf" srcId="{05BBE9CB-3F90-4431-BBC7-7CEECA0B5214}" destId="{DFC47B00-DCC7-4AE5-8A08-98F2CD1CB1C1}" srcOrd="0" destOrd="0" presId="urn:microsoft.com/office/officeart/2005/8/layout/balance1"/>
    <dgm:cxn modelId="{4DB9CDC3-A0C9-45E2-9E15-38B565FBA054}" srcId="{B076C1F0-0436-4AC6-AF19-CC97C8BC6E53}" destId="{05BBE9CB-3F90-4431-BBC7-7CEECA0B5214}" srcOrd="0" destOrd="0" parTransId="{8BA41529-1509-42AE-A3EC-C4E0F69A7125}" sibTransId="{3F3BF309-D4F6-40E4-901D-9E550AE6A689}"/>
    <dgm:cxn modelId="{138033CB-A6B8-4F9D-A383-2463985876CB}" srcId="{BA9B1253-F650-4633-A37E-5CBCDB8FDB0A}" destId="{B076C1F0-0436-4AC6-AF19-CC97C8BC6E53}" srcOrd="0" destOrd="0" parTransId="{48E0E5B6-72C9-41E9-A670-F176B73FC73B}" sibTransId="{B82D957F-6936-47D7-9562-DC9816351B45}"/>
    <dgm:cxn modelId="{232B1BDF-1352-4469-AFBD-4D1F064A19CA}" srcId="{BCA99977-99CB-4BAC-A365-65BE3CC5B248}" destId="{848FE2B2-3739-46DB-B293-8E40617FC0E7}" srcOrd="1" destOrd="0" parTransId="{9D23A135-CC2B-4222-B6CB-D211E0C000A3}" sibTransId="{49194D73-8645-4362-BFC5-785E1E321689}"/>
    <dgm:cxn modelId="{A929F4E5-C577-4421-8915-6E863B57C71B}" type="presOf" srcId="{F0908BBD-CE91-41AC-8F37-A737841208D6}" destId="{811E8A64-CA00-4E01-AB44-984F3376C400}" srcOrd="0" destOrd="0" presId="urn:microsoft.com/office/officeart/2005/8/layout/balance1"/>
    <dgm:cxn modelId="{96754EEB-BBA0-4EC3-8BFA-AB0F84A76E68}" type="presOf" srcId="{BCA99977-99CB-4BAC-A365-65BE3CC5B248}" destId="{38C01732-07E2-4523-9CE7-1820F646CE12}" srcOrd="0" destOrd="0" presId="urn:microsoft.com/office/officeart/2005/8/layout/balance1"/>
    <dgm:cxn modelId="{CE04C9FD-3588-4CFD-B3CB-280E35C9B67B}" srcId="{BCA99977-99CB-4BAC-A365-65BE3CC5B248}" destId="{7264FBD3-7729-4B57-A2E4-48E3220CEE70}" srcOrd="2" destOrd="0" parTransId="{64D7B2AA-6311-43BE-84B3-0FF6230A44C6}" sibTransId="{CEFD6231-5CE6-4386-B2A4-D1346A273F72}"/>
    <dgm:cxn modelId="{47FD70DD-BE6A-48FA-8C07-73BB24A79539}" type="presParOf" srcId="{0906243C-AEB3-4B2D-9C39-12E74AECB8B6}" destId="{266CA3D1-311E-4F7A-8EED-85372EC81FF4}" srcOrd="0" destOrd="0" presId="urn:microsoft.com/office/officeart/2005/8/layout/balance1"/>
    <dgm:cxn modelId="{5AE1EAE8-E378-49EA-BBAC-C03E0CA403F4}" type="presParOf" srcId="{0906243C-AEB3-4B2D-9C39-12E74AECB8B6}" destId="{3C032DD1-87A1-4C75-AD2F-A0B2A6CF9155}" srcOrd="1" destOrd="0" presId="urn:microsoft.com/office/officeart/2005/8/layout/balance1"/>
    <dgm:cxn modelId="{20160F35-87B7-4682-9DA6-43E63A182D3E}" type="presParOf" srcId="{3C032DD1-87A1-4C75-AD2F-A0B2A6CF9155}" destId="{38CF3375-81F3-4548-BF13-848F5DFD5BED}" srcOrd="0" destOrd="0" presId="urn:microsoft.com/office/officeart/2005/8/layout/balance1"/>
    <dgm:cxn modelId="{A1FBE894-A799-46E2-A071-477CCE4E55C8}" type="presParOf" srcId="{3C032DD1-87A1-4C75-AD2F-A0B2A6CF9155}" destId="{38C01732-07E2-4523-9CE7-1820F646CE12}" srcOrd="1" destOrd="0" presId="urn:microsoft.com/office/officeart/2005/8/layout/balance1"/>
    <dgm:cxn modelId="{0C9C23E2-56A0-4310-8E68-BBDB1436C67B}" type="presParOf" srcId="{0906243C-AEB3-4B2D-9C39-12E74AECB8B6}" destId="{E52CF33D-C21F-41C4-B047-E5F622BB2969}" srcOrd="2" destOrd="0" presId="urn:microsoft.com/office/officeart/2005/8/layout/balance1"/>
    <dgm:cxn modelId="{DB5057F7-59AD-4DDD-A233-87D7018B5716}" type="presParOf" srcId="{E52CF33D-C21F-41C4-B047-E5F622BB2969}" destId="{6405577F-282F-4B3E-8E8D-237183CA70E1}" srcOrd="0" destOrd="0" presId="urn:microsoft.com/office/officeart/2005/8/layout/balance1"/>
    <dgm:cxn modelId="{78BB84D1-D191-4325-BEB6-2F20D67A2F9A}" type="presParOf" srcId="{E52CF33D-C21F-41C4-B047-E5F622BB2969}" destId="{39754A89-4C09-464E-9B23-11E504625E70}" srcOrd="1" destOrd="0" presId="urn:microsoft.com/office/officeart/2005/8/layout/balance1"/>
    <dgm:cxn modelId="{84125139-CE63-4221-A871-3C962951FFC3}" type="presParOf" srcId="{E52CF33D-C21F-41C4-B047-E5F622BB2969}" destId="{E69D980D-6728-409B-AB6C-BB05AAE43BF3}" srcOrd="2" destOrd="0" presId="urn:microsoft.com/office/officeart/2005/8/layout/balance1"/>
    <dgm:cxn modelId="{3998F72A-9152-4FDC-B85D-503B2CB20A15}" type="presParOf" srcId="{E52CF33D-C21F-41C4-B047-E5F622BB2969}" destId="{3A56D791-F0F3-4C9C-BBD3-25440754D92E}" srcOrd="3" destOrd="0" presId="urn:microsoft.com/office/officeart/2005/8/layout/balance1"/>
    <dgm:cxn modelId="{0B8415D3-4E3F-47FD-918E-3279697616A6}" type="presParOf" srcId="{E52CF33D-C21F-41C4-B047-E5F622BB2969}" destId="{FB9D3F9A-3D24-4DE7-BC6E-58306CAC73E1}" srcOrd="4" destOrd="0" presId="urn:microsoft.com/office/officeart/2005/8/layout/balance1"/>
    <dgm:cxn modelId="{AFF3B46D-1260-4FA7-8D3A-957B7E2C66C7}" type="presParOf" srcId="{E52CF33D-C21F-41C4-B047-E5F622BB2969}" destId="{78EDF3F3-69B4-4C70-BFDE-F96FC08371D6}" srcOrd="5" destOrd="0" presId="urn:microsoft.com/office/officeart/2005/8/layout/balance1"/>
    <dgm:cxn modelId="{B53D9166-9769-48A4-98AB-D2AC5D4DD96D}" type="presParOf" srcId="{E52CF33D-C21F-41C4-B047-E5F622BB2969}" destId="{7DE42981-E579-473E-8DE4-1F9050524A80}" srcOrd="6" destOrd="0" presId="urn:microsoft.com/office/officeart/2005/8/layout/balance1"/>
    <dgm:cxn modelId="{FA81CBCE-09BD-4F79-9054-5270A6A5D0C7}" type="presParOf" srcId="{E52CF33D-C21F-41C4-B047-E5F622BB2969}" destId="{DFC47B00-DCC7-4AE5-8A08-98F2CD1CB1C1}" srcOrd="7" destOrd="0" presId="urn:microsoft.com/office/officeart/2005/8/layout/balance1"/>
    <dgm:cxn modelId="{574E725A-691E-45C9-A8A1-7BC9F098154A}" type="presParOf" srcId="{E52CF33D-C21F-41C4-B047-E5F622BB2969}" destId="{69DD98A1-F41E-460C-94A9-7A1FE9BED05C}" srcOrd="8" destOrd="0" presId="urn:microsoft.com/office/officeart/2005/8/layout/balance1"/>
    <dgm:cxn modelId="{7FAA48F3-5F9D-47B6-97C0-43A43AC02545}" type="presParOf" srcId="{E52CF33D-C21F-41C4-B047-E5F622BB2969}" destId="{811E8A64-CA00-4E01-AB44-984F3376C400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CF3375-81F3-4548-BF13-848F5DFD5BED}">
      <dsp:nvSpPr>
        <dsp:cNvPr id="0" name=""/>
        <dsp:cNvSpPr/>
      </dsp:nvSpPr>
      <dsp:spPr>
        <a:xfrm>
          <a:off x="3144858" y="5633"/>
          <a:ext cx="1927166" cy="9472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solidFill>
                <a:schemeClr val="accent1"/>
              </a:solidFill>
            </a:rPr>
            <a:t>Régi mentorok</a:t>
          </a:r>
        </a:p>
      </dsp:txBody>
      <dsp:txXfrm>
        <a:off x="3172603" y="33378"/>
        <a:ext cx="1871676" cy="891793"/>
      </dsp:txXfrm>
    </dsp:sp>
    <dsp:sp modelId="{38C01732-07E2-4523-9CE7-1820F646CE12}">
      <dsp:nvSpPr>
        <dsp:cNvPr id="0" name=""/>
        <dsp:cNvSpPr/>
      </dsp:nvSpPr>
      <dsp:spPr>
        <a:xfrm>
          <a:off x="5718823" y="5633"/>
          <a:ext cx="1705109" cy="9472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solidFill>
                <a:schemeClr val="accent1"/>
              </a:solidFill>
            </a:rPr>
            <a:t>Új mentorok</a:t>
          </a:r>
        </a:p>
      </dsp:txBody>
      <dsp:txXfrm>
        <a:off x="5746568" y="33378"/>
        <a:ext cx="1649619" cy="891793"/>
      </dsp:txXfrm>
    </dsp:sp>
    <dsp:sp modelId="{39754A89-4C09-464E-9B23-11E504625E70}">
      <dsp:nvSpPr>
        <dsp:cNvPr id="0" name=""/>
        <dsp:cNvSpPr/>
      </dsp:nvSpPr>
      <dsp:spPr>
        <a:xfrm>
          <a:off x="4917897" y="4031587"/>
          <a:ext cx="710462" cy="710462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9D980D-6728-409B-AB6C-BB05AAE43BF3}">
      <dsp:nvSpPr>
        <dsp:cNvPr id="0" name=""/>
        <dsp:cNvSpPr/>
      </dsp:nvSpPr>
      <dsp:spPr>
        <a:xfrm rot="240000">
          <a:off x="3141090" y="3727145"/>
          <a:ext cx="4264076" cy="29817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56D791-F0F3-4C9C-BBD3-25440754D92E}">
      <dsp:nvSpPr>
        <dsp:cNvPr id="0" name=""/>
        <dsp:cNvSpPr/>
      </dsp:nvSpPr>
      <dsp:spPr>
        <a:xfrm rot="240000">
          <a:off x="5603876" y="3197108"/>
          <a:ext cx="1896169" cy="570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/>
            <a:t>Mentoráltak rögzítése</a:t>
          </a:r>
        </a:p>
      </dsp:txBody>
      <dsp:txXfrm>
        <a:off x="5631706" y="3224938"/>
        <a:ext cx="1840509" cy="514448"/>
      </dsp:txXfrm>
    </dsp:sp>
    <dsp:sp modelId="{FB9D3F9A-3D24-4DE7-BC6E-58306CAC73E1}">
      <dsp:nvSpPr>
        <dsp:cNvPr id="0" name=""/>
        <dsp:cNvSpPr/>
      </dsp:nvSpPr>
      <dsp:spPr>
        <a:xfrm rot="240000">
          <a:off x="5660984" y="2571220"/>
          <a:ext cx="1876682" cy="571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/>
            <a:t>Félév felvétele</a:t>
          </a:r>
        </a:p>
      </dsp:txBody>
      <dsp:txXfrm>
        <a:off x="5688881" y="2599117"/>
        <a:ext cx="1820888" cy="515676"/>
      </dsp:txXfrm>
    </dsp:sp>
    <dsp:sp modelId="{78EDF3F3-69B4-4C70-BFDE-F96FC08371D6}">
      <dsp:nvSpPr>
        <dsp:cNvPr id="0" name=""/>
        <dsp:cNvSpPr/>
      </dsp:nvSpPr>
      <dsp:spPr>
        <a:xfrm rot="240000">
          <a:off x="5725798" y="1944793"/>
          <a:ext cx="1841782" cy="5739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/>
            <a:t>Egyetem, oktató megjelölése</a:t>
          </a:r>
          <a:endParaRPr lang="hu-HU" sz="1600" kern="1200" dirty="0"/>
        </a:p>
      </dsp:txBody>
      <dsp:txXfrm>
        <a:off x="5753814" y="1972809"/>
        <a:ext cx="1785750" cy="517879"/>
      </dsp:txXfrm>
    </dsp:sp>
    <dsp:sp modelId="{7DE42981-E579-473E-8DE4-1F9050524A80}">
      <dsp:nvSpPr>
        <dsp:cNvPr id="0" name=""/>
        <dsp:cNvSpPr/>
      </dsp:nvSpPr>
      <dsp:spPr>
        <a:xfrm rot="240000">
          <a:off x="5741780" y="1321780"/>
          <a:ext cx="1904546" cy="5695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/>
            <a:t>Regisztráció</a:t>
          </a:r>
          <a:endParaRPr lang="hu-HU" sz="1600" kern="1200" dirty="0"/>
        </a:p>
      </dsp:txBody>
      <dsp:txXfrm>
        <a:off x="5769582" y="1349582"/>
        <a:ext cx="1848942" cy="513918"/>
      </dsp:txXfrm>
    </dsp:sp>
    <dsp:sp modelId="{DFC47B00-DCC7-4AE5-8A08-98F2CD1CB1C1}">
      <dsp:nvSpPr>
        <dsp:cNvPr id="0" name=""/>
        <dsp:cNvSpPr/>
      </dsp:nvSpPr>
      <dsp:spPr>
        <a:xfrm rot="240000">
          <a:off x="3115792" y="3028356"/>
          <a:ext cx="1946465" cy="566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/>
            <a:t>Oktató módosítás (ha szükséges)</a:t>
          </a:r>
        </a:p>
      </dsp:txBody>
      <dsp:txXfrm>
        <a:off x="3143451" y="3056015"/>
        <a:ext cx="1891147" cy="511273"/>
      </dsp:txXfrm>
    </dsp:sp>
    <dsp:sp modelId="{69DD98A1-F41E-460C-94A9-7A1FE9BED05C}">
      <dsp:nvSpPr>
        <dsp:cNvPr id="0" name=""/>
        <dsp:cNvSpPr/>
      </dsp:nvSpPr>
      <dsp:spPr>
        <a:xfrm rot="240000">
          <a:off x="3147743" y="2404227"/>
          <a:ext cx="1977290" cy="5644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Mentoráltak rögzítése, módosítása</a:t>
          </a:r>
        </a:p>
      </dsp:txBody>
      <dsp:txXfrm>
        <a:off x="3175296" y="2431780"/>
        <a:ext cx="1922184" cy="509329"/>
      </dsp:txXfrm>
    </dsp:sp>
    <dsp:sp modelId="{811E8A64-CA00-4E01-AB44-984F3376C400}">
      <dsp:nvSpPr>
        <dsp:cNvPr id="0" name=""/>
        <dsp:cNvSpPr/>
      </dsp:nvSpPr>
      <dsp:spPr>
        <a:xfrm rot="240000">
          <a:off x="3193758" y="1779114"/>
          <a:ext cx="1979989" cy="5642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Félév felvétele</a:t>
          </a:r>
        </a:p>
      </dsp:txBody>
      <dsp:txXfrm>
        <a:off x="3221302" y="1806658"/>
        <a:ext cx="1924901" cy="50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6B7C7-D879-42E5-86F5-AF4B06122A16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A4CA8-47D7-4E0C-8FB1-43BCC124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77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/>
              <a:t>A fent</a:t>
            </a:r>
            <a:r>
              <a:rPr lang="hu-HU" b="1" baseline="0" dirty="0"/>
              <a:t> bemutatott elemzésekből készített egyetemspecifikus prezentációkat a program munkatársai megküldik majd az egyetemek részére.</a:t>
            </a:r>
          </a:p>
          <a:p>
            <a:endParaRPr lang="hu-HU" b="1" baseline="0" dirty="0"/>
          </a:p>
          <a:p>
            <a:r>
              <a:rPr lang="hu-HU" b="1" baseline="0" dirty="0"/>
              <a:t>Személyes </a:t>
            </a:r>
            <a:r>
              <a:rPr lang="hu-HU" b="1" baseline="0" dirty="0" err="1"/>
              <a:t>mentorálás</a:t>
            </a:r>
            <a:r>
              <a:rPr lang="hu-HU" b="1" baseline="0" dirty="0"/>
              <a:t> bizonyítottan hatékonyabb, ezért kérjük, hogy ahol lehet, engedélyezzék (tesztelés, szükséges óvintézkedések betartásával)</a:t>
            </a:r>
            <a:endParaRPr lang="en-US" b="1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138E-8CF7-4FF8-8E27-615A42B4F9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9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5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9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5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1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6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32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92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617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82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7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6A077-90B2-4A11-BAF4-6C98E86D7D99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B572E-9146-480C-B1EC-9DE61D21D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1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kapcsolat@tanitsunk.hu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ED5AEEC2-2561-46EA-91C9-8BF2F713B07B}"/>
              </a:ext>
            </a:extLst>
          </p:cNvPr>
          <p:cNvSpPr/>
          <p:nvPr/>
        </p:nvSpPr>
        <p:spPr>
          <a:xfrm>
            <a:off x="0" y="-2"/>
            <a:ext cx="12192002" cy="5476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495E9C8F-F41D-406B-8208-7BD0C584A34D}"/>
              </a:ext>
            </a:extLst>
          </p:cNvPr>
          <p:cNvSpPr/>
          <p:nvPr/>
        </p:nvSpPr>
        <p:spPr>
          <a:xfrm>
            <a:off x="-3" y="4432736"/>
            <a:ext cx="12192002" cy="24252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Cím 1"/>
          <p:cNvSpPr txBox="1">
            <a:spLocks/>
          </p:cNvSpPr>
          <p:nvPr/>
        </p:nvSpPr>
        <p:spPr>
          <a:xfrm>
            <a:off x="1066025" y="4702239"/>
            <a:ext cx="10059946" cy="12957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Tanítsunk Magyarországért</a:t>
            </a:r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713" y="703600"/>
            <a:ext cx="8007350" cy="372913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37" y="465740"/>
            <a:ext cx="2282741" cy="222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3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ekerekített téglalap 7"/>
          <p:cNvSpPr/>
          <p:nvPr/>
        </p:nvSpPr>
        <p:spPr>
          <a:xfrm>
            <a:off x="228600" y="959061"/>
            <a:ext cx="9077325" cy="5397701"/>
          </a:xfrm>
          <a:prstGeom prst="roundRect">
            <a:avLst>
              <a:gd name="adj" fmla="val 7576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hu-H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7F5E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0E1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Az adminisztráció lépései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E165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grpSp>
        <p:nvGrpSpPr>
          <p:cNvPr id="9" name="Csoportba foglalás 8"/>
          <p:cNvGrpSpPr/>
          <p:nvPr/>
        </p:nvGrpSpPr>
        <p:grpSpPr>
          <a:xfrm>
            <a:off x="432879" y="1129249"/>
            <a:ext cx="8632802" cy="4327247"/>
            <a:chOff x="228600" y="1174390"/>
            <a:chExt cx="8632802" cy="4327247"/>
          </a:xfrm>
        </p:grpSpPr>
        <p:sp>
          <p:nvSpPr>
            <p:cNvPr id="54" name="Lekerekített téglalap 53"/>
            <p:cNvSpPr/>
            <p:nvPr/>
          </p:nvSpPr>
          <p:spPr>
            <a:xfrm>
              <a:off x="228600" y="1174390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1. lépés: Regisztráció a honlapra </a:t>
              </a:r>
              <a:r>
                <a:rPr kumimoji="0" lang="hu-H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(mentor végzi) </a:t>
              </a:r>
            </a:p>
          </p:txBody>
        </p:sp>
        <p:sp>
          <p:nvSpPr>
            <p:cNvPr id="56" name="Lekerekített téglalap 55"/>
            <p:cNvSpPr/>
            <p:nvPr/>
          </p:nvSpPr>
          <p:spPr>
            <a:xfrm>
              <a:off x="228600" y="1809646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2. lépés: Oktató és Egyetem bejelölése </a:t>
              </a:r>
              <a:r>
                <a:rPr kumimoji="0" lang="hu-H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(mentor végzi)</a:t>
              </a:r>
            </a:p>
          </p:txBody>
        </p:sp>
        <p:sp>
          <p:nvSpPr>
            <p:cNvPr id="57" name="Lekerekített téglalap 56"/>
            <p:cNvSpPr/>
            <p:nvPr/>
          </p:nvSpPr>
          <p:spPr>
            <a:xfrm>
              <a:off x="228600" y="2452987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3. lépés: Mentori szerep jóváhagyása </a:t>
              </a:r>
              <a:r>
                <a:rPr kumimoji="0" lang="hu-H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(oktató végzi)</a:t>
              </a:r>
            </a:p>
          </p:txBody>
        </p:sp>
        <p:sp>
          <p:nvSpPr>
            <p:cNvPr id="58" name="Lekerekített téglalap 57"/>
            <p:cNvSpPr/>
            <p:nvPr/>
          </p:nvSpPr>
          <p:spPr>
            <a:xfrm>
              <a:off x="228600" y="3076656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4. lépés: Általános iskola rögzítése </a:t>
              </a:r>
              <a:r>
                <a:rPr kumimoji="0" lang="hu-H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(oktató </a:t>
              </a:r>
              <a:r>
                <a:rPr kumimoji="0" lang="hu-HU" sz="1600" b="0" i="0" u="none" strike="noStrike" kern="0" cap="none" spc="0" normalizeH="0" baseline="0" noProof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végzi)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Lekerekített téglalap 58"/>
            <p:cNvSpPr/>
            <p:nvPr/>
          </p:nvSpPr>
          <p:spPr>
            <a:xfrm>
              <a:off x="228600" y="3721476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5. lépés: Mentorálási félév felvétele </a:t>
              </a:r>
              <a:r>
                <a:rPr kumimoji="0" lang="hu-H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(mentor végzi)</a:t>
              </a:r>
            </a:p>
          </p:txBody>
        </p:sp>
        <p:sp>
          <p:nvSpPr>
            <p:cNvPr id="60" name="Lekerekített téglalap 59"/>
            <p:cNvSpPr/>
            <p:nvPr/>
          </p:nvSpPr>
          <p:spPr>
            <a:xfrm>
              <a:off x="228600" y="4366287"/>
              <a:ext cx="8632802" cy="50839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6. lépés: Mentor-mentorált párok rögzítése </a:t>
              </a:r>
              <a:r>
                <a:rPr kumimoji="0" lang="hu-H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(mentor, és az általános iskolai tanár végzi)</a:t>
              </a:r>
            </a:p>
          </p:txBody>
        </p:sp>
        <p:sp>
          <p:nvSpPr>
            <p:cNvPr id="61" name="Lekerekített téglalap 60"/>
            <p:cNvSpPr/>
            <p:nvPr/>
          </p:nvSpPr>
          <p:spPr>
            <a:xfrm>
              <a:off x="228600" y="4993243"/>
              <a:ext cx="8632802" cy="50839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7. lépés: Közös beszámolók feltöltése </a:t>
              </a:r>
              <a:r>
                <a:rPr kumimoji="0" lang="hu-H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(mentor végzi)</a:t>
              </a:r>
            </a:p>
          </p:txBody>
        </p:sp>
      </p:grpSp>
      <p:sp>
        <p:nvSpPr>
          <p:cNvPr id="62" name="Lekerekített téglalap 61"/>
          <p:cNvSpPr/>
          <p:nvPr/>
        </p:nvSpPr>
        <p:spPr>
          <a:xfrm>
            <a:off x="432879" y="5613116"/>
            <a:ext cx="8632802" cy="508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0E1655"/>
            </a:solidFill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8. lépés: Közös beszámolók jóváhagyása </a:t>
            </a: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(általános iskolai tanár, és az oktató végzi) </a:t>
            </a:r>
          </a:p>
        </p:txBody>
      </p:sp>
      <p:cxnSp>
        <p:nvCxnSpPr>
          <p:cNvPr id="13" name="Egyenes összekötő 12"/>
          <p:cNvCxnSpPr/>
          <p:nvPr/>
        </p:nvCxnSpPr>
        <p:spPr>
          <a:xfrm flipH="1" flipV="1">
            <a:off x="432879" y="4250936"/>
            <a:ext cx="11301921" cy="24387"/>
          </a:xfrm>
          <a:prstGeom prst="line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Szövegdoboz 63"/>
          <p:cNvSpPr txBox="1"/>
          <p:nvPr/>
        </p:nvSpPr>
        <p:spPr>
          <a:xfrm>
            <a:off x="9448800" y="2269909"/>
            <a:ext cx="2286000" cy="6463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Félévkezdési feladatok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C266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zövegdoboz 64"/>
          <p:cNvSpPr txBox="1"/>
          <p:nvPr/>
        </p:nvSpPr>
        <p:spPr>
          <a:xfrm>
            <a:off x="9448800" y="4948102"/>
            <a:ext cx="2286000" cy="646331"/>
          </a:xfrm>
          <a:prstGeom prst="rect">
            <a:avLst/>
          </a:prstGeom>
          <a:noFill/>
          <a:ln>
            <a:solidFill>
              <a:schemeClr val="accent6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Félév közbeni feladatok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C266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39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u-HU" sz="2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>
                <a:solidFill>
                  <a:srgbClr val="0E16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Mentorok feladatai félévkezdéskor</a:t>
            </a:r>
            <a:endParaRPr lang="en-US" sz="2600" b="1" dirty="0">
              <a:solidFill>
                <a:srgbClr val="0E16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51594238"/>
              </p:ext>
            </p:extLst>
          </p:nvPr>
        </p:nvGraphicFramePr>
        <p:xfrm>
          <a:off x="965983" y="1485900"/>
          <a:ext cx="10568792" cy="4747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4" name="Egyenes összekötő nyíllal 13"/>
          <p:cNvCxnSpPr/>
          <p:nvPr/>
        </p:nvCxnSpPr>
        <p:spPr>
          <a:xfrm flipH="1" flipV="1">
            <a:off x="2924175" y="3419475"/>
            <a:ext cx="1190625" cy="57150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Lekerekített téglalap 29"/>
          <p:cNvSpPr/>
          <p:nvPr/>
        </p:nvSpPr>
        <p:spPr>
          <a:xfrm>
            <a:off x="542925" y="3055937"/>
            <a:ext cx="2381250" cy="7270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2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E nélkül nem lehet közös beszámolókat rögzíteni </a:t>
            </a:r>
            <a:endParaRPr kumimoji="0" lang="hu-HU" sz="12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2010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hu-H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7F5E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0E1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Regisztráció és mentori félév felvétele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E165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C03EF4C9-A42A-4F5B-B3E8-CDC530056C95}"/>
              </a:ext>
            </a:extLst>
          </p:cNvPr>
          <p:cNvGrpSpPr/>
          <p:nvPr/>
        </p:nvGrpSpPr>
        <p:grpSpPr>
          <a:xfrm>
            <a:off x="165110" y="960004"/>
            <a:ext cx="11493490" cy="5575774"/>
            <a:chOff x="165110" y="960004"/>
            <a:chExt cx="8759814" cy="4499963"/>
          </a:xfrm>
        </p:grpSpPr>
        <p:pic>
          <p:nvPicPr>
            <p:cNvPr id="12" name="Kép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4599" y="960004"/>
              <a:ext cx="6410325" cy="4499963"/>
            </a:xfrm>
            <a:prstGeom prst="rect">
              <a:avLst/>
            </a:prstGeom>
          </p:spPr>
        </p:pic>
        <p:sp>
          <p:nvSpPr>
            <p:cNvPr id="13" name="Téglalap 12"/>
            <p:cNvSpPr/>
            <p:nvPr/>
          </p:nvSpPr>
          <p:spPr>
            <a:xfrm>
              <a:off x="2514599" y="4819650"/>
              <a:ext cx="2114550" cy="263117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Lekerekített téglalap 13"/>
            <p:cNvSpPr/>
            <p:nvPr/>
          </p:nvSpPr>
          <p:spPr>
            <a:xfrm>
              <a:off x="165110" y="4678443"/>
              <a:ext cx="1955779" cy="6359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accent2"/>
              </a:solidFill>
              <a:prstDash val="dash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Az új mentoroknak ki kell tölteni a mentor regisztrációs űrlapot</a:t>
              </a:r>
              <a:endPara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5" name="Egyenes összekötő nyíllal 14"/>
            <p:cNvCxnSpPr/>
            <p:nvPr/>
          </p:nvCxnSpPr>
          <p:spPr>
            <a:xfrm flipH="1">
              <a:off x="2120889" y="4809394"/>
              <a:ext cx="482077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9297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u-HU" sz="2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>
                <a:solidFill>
                  <a:srgbClr val="0E16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Regisztráció és mentori félév felvétele</a:t>
            </a:r>
            <a:endParaRPr lang="en-US" sz="2600" b="1" dirty="0">
              <a:solidFill>
                <a:srgbClr val="0E16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9DD60A4F-2E64-43CF-AA9E-5FF6C038DA81}"/>
              </a:ext>
            </a:extLst>
          </p:cNvPr>
          <p:cNvGrpSpPr/>
          <p:nvPr/>
        </p:nvGrpSpPr>
        <p:grpSpPr>
          <a:xfrm>
            <a:off x="0" y="1042409"/>
            <a:ext cx="12103056" cy="2205209"/>
            <a:chOff x="-2" y="1070984"/>
            <a:chExt cx="12103056" cy="2205209"/>
          </a:xfrm>
        </p:grpSpPr>
        <p:pic>
          <p:nvPicPr>
            <p:cNvPr id="2" name="Kép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" y="2294669"/>
              <a:ext cx="12103056" cy="910842"/>
            </a:xfrm>
            <a:prstGeom prst="rect">
              <a:avLst/>
            </a:prstGeom>
          </p:spPr>
        </p:pic>
        <p:grpSp>
          <p:nvGrpSpPr>
            <p:cNvPr id="8" name="Csoportba foglalás 7">
              <a:extLst>
                <a:ext uri="{FF2B5EF4-FFF2-40B4-BE49-F238E27FC236}">
                  <a16:creationId xmlns:a16="http://schemas.microsoft.com/office/drawing/2014/main" id="{07335C17-2108-4D7A-8EFA-E228346AF6AD}"/>
                </a:ext>
              </a:extLst>
            </p:cNvPr>
            <p:cNvGrpSpPr/>
            <p:nvPr/>
          </p:nvGrpSpPr>
          <p:grpSpPr>
            <a:xfrm>
              <a:off x="10004399" y="1070984"/>
              <a:ext cx="2098655" cy="2205209"/>
              <a:chOff x="10093345" y="4223759"/>
              <a:chExt cx="2098655" cy="2205209"/>
            </a:xfrm>
          </p:grpSpPr>
          <p:sp>
            <p:nvSpPr>
              <p:cNvPr id="18" name="Téglalap 17"/>
              <p:cNvSpPr/>
              <p:nvPr/>
            </p:nvSpPr>
            <p:spPr>
              <a:xfrm>
                <a:off x="10496550" y="5646111"/>
                <a:ext cx="1695450" cy="782857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Lekerekített téglalap 18"/>
              <p:cNvSpPr/>
              <p:nvPr/>
            </p:nvSpPr>
            <p:spPr>
              <a:xfrm>
                <a:off x="10093345" y="4223759"/>
                <a:ext cx="1955779" cy="6816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accent2"/>
                </a:solidFill>
                <a:prstDash val="dash"/>
                <a:miter lim="800000"/>
              </a:ln>
              <a:effectLst/>
            </p:spPr>
            <p:txBody>
              <a:bodyPr lIns="54610" tIns="54610" rIns="54610" bIns="54610" rtlCol="0" anchor="ctr"/>
              <a:lstStyle/>
              <a:p>
                <a:pPr lvl="0" algn="ctr">
                  <a:defRPr/>
                </a:pPr>
                <a:r>
                  <a:rPr lang="hu-HU" sz="1200" b="1" kern="0" dirty="0">
                    <a:solidFill>
                      <a:schemeClr val="accent1"/>
                    </a:solidFill>
                    <a:latin typeface="Arial"/>
                  </a:rPr>
                  <a:t>A régi és az új mentoroknak is fel kell venni az aktuális félévet</a:t>
                </a:r>
                <a:endParaRPr kumimoji="0" lang="hu-HU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cxnSp>
            <p:nvCxnSpPr>
              <p:cNvPr id="20" name="Egyenes összekötő nyíllal 19"/>
              <p:cNvCxnSpPr/>
              <p:nvPr/>
            </p:nvCxnSpPr>
            <p:spPr>
              <a:xfrm>
                <a:off x="10496550" y="4947357"/>
                <a:ext cx="25390" cy="570769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Csoportba foglalás 20">
            <a:extLst>
              <a:ext uri="{FF2B5EF4-FFF2-40B4-BE49-F238E27FC236}">
                <a16:creationId xmlns:a16="http://schemas.microsoft.com/office/drawing/2014/main" id="{9E3612E5-C848-4AA2-B0BF-8B09A5DFD363}"/>
              </a:ext>
            </a:extLst>
          </p:cNvPr>
          <p:cNvGrpSpPr/>
          <p:nvPr/>
        </p:nvGrpSpPr>
        <p:grpSpPr>
          <a:xfrm>
            <a:off x="3790950" y="3195468"/>
            <a:ext cx="3876675" cy="3351900"/>
            <a:chOff x="9474158" y="1070984"/>
            <a:chExt cx="2628896" cy="2205209"/>
          </a:xfrm>
        </p:grpSpPr>
        <p:pic>
          <p:nvPicPr>
            <p:cNvPr id="22" name="Kép 21">
              <a:extLst>
                <a:ext uri="{FF2B5EF4-FFF2-40B4-BE49-F238E27FC236}">
                  <a16:creationId xmlns:a16="http://schemas.microsoft.com/office/drawing/2014/main" id="{3FC7991B-92BD-481C-A01B-53B3A1735C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8279"/>
            <a:stretch/>
          </p:blipFill>
          <p:spPr>
            <a:xfrm>
              <a:off x="9474158" y="2294669"/>
              <a:ext cx="2628896" cy="910842"/>
            </a:xfrm>
            <a:prstGeom prst="rect">
              <a:avLst/>
            </a:prstGeom>
          </p:spPr>
        </p:pic>
        <p:grpSp>
          <p:nvGrpSpPr>
            <p:cNvPr id="23" name="Csoportba foglalás 22">
              <a:extLst>
                <a:ext uri="{FF2B5EF4-FFF2-40B4-BE49-F238E27FC236}">
                  <a16:creationId xmlns:a16="http://schemas.microsoft.com/office/drawing/2014/main" id="{D697828A-3DE7-46E5-B48D-FA2B676896FC}"/>
                </a:ext>
              </a:extLst>
            </p:cNvPr>
            <p:cNvGrpSpPr/>
            <p:nvPr/>
          </p:nvGrpSpPr>
          <p:grpSpPr>
            <a:xfrm>
              <a:off x="10004399" y="1070984"/>
              <a:ext cx="2098655" cy="2205209"/>
              <a:chOff x="10093345" y="4223759"/>
              <a:chExt cx="2098655" cy="2205209"/>
            </a:xfrm>
          </p:grpSpPr>
          <p:sp>
            <p:nvSpPr>
              <p:cNvPr id="24" name="Téglalap 23">
                <a:extLst>
                  <a:ext uri="{FF2B5EF4-FFF2-40B4-BE49-F238E27FC236}">
                    <a16:creationId xmlns:a16="http://schemas.microsoft.com/office/drawing/2014/main" id="{C80F05F6-9286-48C1-9390-6B0F3166B4C7}"/>
                  </a:ext>
                </a:extLst>
              </p:cNvPr>
              <p:cNvSpPr/>
              <p:nvPr/>
            </p:nvSpPr>
            <p:spPr>
              <a:xfrm>
                <a:off x="10496550" y="5646111"/>
                <a:ext cx="1695450" cy="782857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Lekerekített téglalap 18">
                <a:extLst>
                  <a:ext uri="{FF2B5EF4-FFF2-40B4-BE49-F238E27FC236}">
                    <a16:creationId xmlns:a16="http://schemas.microsoft.com/office/drawing/2014/main" id="{F48AAFEB-1C9D-44A5-9325-A247C189B0A1}"/>
                  </a:ext>
                </a:extLst>
              </p:cNvPr>
              <p:cNvSpPr/>
              <p:nvPr/>
            </p:nvSpPr>
            <p:spPr>
              <a:xfrm>
                <a:off x="10093345" y="4223759"/>
                <a:ext cx="1955779" cy="68161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accent2"/>
                </a:solidFill>
                <a:prstDash val="dash"/>
                <a:miter lim="800000"/>
              </a:ln>
              <a:effectLst/>
            </p:spPr>
            <p:txBody>
              <a:bodyPr lIns="54610" tIns="54610" rIns="54610" bIns="54610" rtlCol="0" anchor="ctr"/>
              <a:lstStyle/>
              <a:p>
                <a:pPr lvl="0" algn="ctr">
                  <a:defRPr/>
                </a:pPr>
                <a:r>
                  <a:rPr lang="hu-HU" sz="1200" b="1" kern="0" dirty="0">
                    <a:solidFill>
                      <a:schemeClr val="accent1"/>
                    </a:solidFill>
                    <a:latin typeface="Arial"/>
                  </a:rPr>
                  <a:t>A régi és az új mentoroknak is fel kell venni az aktuális félévet</a:t>
                </a:r>
                <a:endParaRPr kumimoji="0" lang="hu-HU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</p:grp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CEE24645-9403-4726-BE9E-0E966EDB6F4D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6089694" y="2758981"/>
            <a:ext cx="4317912" cy="1022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27">
            <a:extLst>
              <a:ext uri="{FF2B5EF4-FFF2-40B4-BE49-F238E27FC236}">
                <a16:creationId xmlns:a16="http://schemas.microsoft.com/office/drawing/2014/main" id="{3FB67683-0919-485C-9606-8F7C4DFDBDB2}"/>
              </a:ext>
            </a:extLst>
          </p:cNvPr>
          <p:cNvCxnSpPr>
            <a:cxnSpLocks/>
          </p:cNvCxnSpPr>
          <p:nvPr/>
        </p:nvCxnSpPr>
        <p:spPr>
          <a:xfrm flipH="1">
            <a:off x="7881429" y="2758981"/>
            <a:ext cx="2526177" cy="31934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zis 29">
            <a:extLst>
              <a:ext uri="{FF2B5EF4-FFF2-40B4-BE49-F238E27FC236}">
                <a16:creationId xmlns:a16="http://schemas.microsoft.com/office/drawing/2014/main" id="{C16DEFB5-FE57-4D01-B7A7-382F76559B8D}"/>
              </a:ext>
            </a:extLst>
          </p:cNvPr>
          <p:cNvSpPr/>
          <p:nvPr/>
        </p:nvSpPr>
        <p:spPr>
          <a:xfrm>
            <a:off x="3917994" y="2861217"/>
            <a:ext cx="4343400" cy="397666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chemeClr val="tx1"/>
                </a:solidFill>
              </a:ln>
              <a:noFill/>
            </a:endParaRPr>
          </a:p>
        </p:txBody>
      </p:sp>
      <p:cxnSp>
        <p:nvCxnSpPr>
          <p:cNvPr id="35" name="Egyenes összekötő nyíllal 34">
            <a:extLst>
              <a:ext uri="{FF2B5EF4-FFF2-40B4-BE49-F238E27FC236}">
                <a16:creationId xmlns:a16="http://schemas.microsoft.com/office/drawing/2014/main" id="{BC998830-D30D-4F8B-BB78-8F75ABABE855}"/>
              </a:ext>
            </a:extLst>
          </p:cNvPr>
          <p:cNvCxnSpPr>
            <a:cxnSpLocks/>
          </p:cNvCxnSpPr>
          <p:nvPr/>
        </p:nvCxnSpPr>
        <p:spPr>
          <a:xfrm>
            <a:off x="5243647" y="4231519"/>
            <a:ext cx="0" cy="823940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952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u-HU" sz="2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>
                <a:solidFill>
                  <a:srgbClr val="0E16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Mentorált párok rögzítése</a:t>
            </a:r>
            <a:endParaRPr lang="en-US" sz="2600" b="1" dirty="0">
              <a:solidFill>
                <a:srgbClr val="0E16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04" y="1734025"/>
            <a:ext cx="8724900" cy="809625"/>
          </a:xfrm>
          <a:prstGeom prst="rect">
            <a:avLst/>
          </a:prstGeom>
        </p:spPr>
      </p:pic>
      <p:grpSp>
        <p:nvGrpSpPr>
          <p:cNvPr id="14" name="Csoportba foglalás 13"/>
          <p:cNvGrpSpPr/>
          <p:nvPr/>
        </p:nvGrpSpPr>
        <p:grpSpPr>
          <a:xfrm>
            <a:off x="405320" y="3166511"/>
            <a:ext cx="10841223" cy="2963292"/>
            <a:chOff x="405320" y="3166511"/>
            <a:chExt cx="10841223" cy="2963292"/>
          </a:xfrm>
        </p:grpSpPr>
        <p:grpSp>
          <p:nvGrpSpPr>
            <p:cNvPr id="9" name="Csoportba foglalás 8"/>
            <p:cNvGrpSpPr/>
            <p:nvPr/>
          </p:nvGrpSpPr>
          <p:grpSpPr>
            <a:xfrm>
              <a:off x="405320" y="3166511"/>
              <a:ext cx="10841223" cy="2963292"/>
              <a:chOff x="228600" y="2542772"/>
              <a:chExt cx="10841223" cy="2963292"/>
            </a:xfrm>
          </p:grpSpPr>
          <p:pic>
            <p:nvPicPr>
              <p:cNvPr id="2" name="Kép 1"/>
              <p:cNvPicPr>
                <a:picLocks noChangeAspect="1"/>
              </p:cNvPicPr>
              <p:nvPr/>
            </p:nvPicPr>
            <p:blipFill rotWithShape="1">
              <a:blip r:embed="rId5"/>
              <a:srcRect r="26034" b="11213"/>
              <a:stretch/>
            </p:blipFill>
            <p:spPr>
              <a:xfrm>
                <a:off x="228600" y="2542772"/>
                <a:ext cx="10841223" cy="2963292"/>
              </a:xfrm>
              <a:prstGeom prst="rect">
                <a:avLst/>
              </a:prstGeom>
            </p:spPr>
          </p:pic>
          <p:sp>
            <p:nvSpPr>
              <p:cNvPr id="8" name="Téglalap 7"/>
              <p:cNvSpPr/>
              <p:nvPr/>
            </p:nvSpPr>
            <p:spPr>
              <a:xfrm>
                <a:off x="5604657" y="3499364"/>
                <a:ext cx="285749" cy="104775"/>
              </a:xfrm>
              <a:prstGeom prst="rect">
                <a:avLst/>
              </a:prstGeom>
              <a:solidFill>
                <a:srgbClr val="007A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églalap 12"/>
            <p:cNvSpPr/>
            <p:nvPr/>
          </p:nvSpPr>
          <p:spPr>
            <a:xfrm>
              <a:off x="594804" y="4393490"/>
              <a:ext cx="358925" cy="139181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Lekerekített téglalap 14"/>
          <p:cNvSpPr/>
          <p:nvPr/>
        </p:nvSpPr>
        <p:spPr>
          <a:xfrm>
            <a:off x="594804" y="1895949"/>
            <a:ext cx="2381250" cy="5429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2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Áttekintés menüpont alatt</a:t>
            </a:r>
            <a:endParaRPr kumimoji="0" lang="hu-HU" sz="12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7287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u-HU" sz="2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>
                <a:solidFill>
                  <a:srgbClr val="0E16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Oktatók feladatai félévkezdéskor</a:t>
            </a:r>
            <a:endParaRPr lang="en-US" sz="2600" b="1" dirty="0">
              <a:solidFill>
                <a:srgbClr val="0E16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sp>
        <p:nvSpPr>
          <p:cNvPr id="12" name="Lekerekített téglalap 11"/>
          <p:cNvSpPr/>
          <p:nvPr/>
        </p:nvSpPr>
        <p:spPr>
          <a:xfrm>
            <a:off x="1510220" y="1532054"/>
            <a:ext cx="8632802" cy="50839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E1655"/>
            </a:solidFill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600" b="1" kern="0" dirty="0">
                <a:solidFill>
                  <a:schemeClr val="accent1"/>
                </a:solidFill>
                <a:latin typeface="Arial"/>
              </a:rPr>
              <a:t>Regisztráció a honlapra </a:t>
            </a:r>
            <a:r>
              <a:rPr lang="hu-HU" sz="1600" kern="0" dirty="0">
                <a:solidFill>
                  <a:schemeClr val="accent1"/>
                </a:solidFill>
                <a:latin typeface="Arial"/>
              </a:rPr>
              <a:t>(adatok megküldése az IFKA részére) </a:t>
            </a:r>
            <a:endParaRPr kumimoji="0" lang="hu-HU" sz="16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1510220" y="2303579"/>
            <a:ext cx="8632802" cy="50839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E1655"/>
            </a:solidFill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600" b="1" kern="0" dirty="0">
                <a:solidFill>
                  <a:schemeClr val="accent1"/>
                </a:solidFill>
                <a:latin typeface="Arial"/>
              </a:rPr>
              <a:t>Hallgatói regisztrációk elfogadása </a:t>
            </a:r>
            <a:r>
              <a:rPr lang="hu-HU" sz="1600" kern="0" dirty="0">
                <a:solidFill>
                  <a:schemeClr val="accent1"/>
                </a:solidFill>
                <a:latin typeface="Arial"/>
              </a:rPr>
              <a:t>(két mód) </a:t>
            </a:r>
            <a:endParaRPr kumimoji="0" lang="hu-HU" sz="16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1510220" y="3093393"/>
            <a:ext cx="4242880" cy="170660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E1655"/>
            </a:solidFill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600" b="1" kern="0" dirty="0">
                <a:solidFill>
                  <a:schemeClr val="accent1"/>
                </a:solidFill>
                <a:latin typeface="Arial"/>
              </a:rPr>
              <a:t>Új mentorok regisztrálásának </a:t>
            </a:r>
          </a:p>
          <a:p>
            <a:pPr lvl="0" algn="ctr">
              <a:defRPr/>
            </a:pPr>
            <a:r>
              <a:rPr lang="hu-HU" sz="1600" b="1" kern="0" dirty="0">
                <a:solidFill>
                  <a:schemeClr val="accent1"/>
                </a:solidFill>
                <a:latin typeface="Arial"/>
              </a:rPr>
              <a:t>elfogadása</a:t>
            </a:r>
            <a:endParaRPr kumimoji="0" lang="hu-HU" sz="16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5900142" y="3075104"/>
            <a:ext cx="4242880" cy="170660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E1655"/>
            </a:solidFill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600" b="1" kern="0" dirty="0">
                <a:solidFill>
                  <a:schemeClr val="accent1"/>
                </a:solidFill>
                <a:latin typeface="Arial"/>
              </a:rPr>
              <a:t>Oktatóváltás elfogadása</a:t>
            </a:r>
            <a:endParaRPr kumimoji="0" lang="hu-HU" sz="16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Lekerekített téglalap 15"/>
          <p:cNvSpPr/>
          <p:nvPr/>
        </p:nvSpPr>
        <p:spPr>
          <a:xfrm>
            <a:off x="1510220" y="5081417"/>
            <a:ext cx="8632802" cy="50839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E1655"/>
            </a:solidFill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600" b="1" kern="0" dirty="0">
                <a:solidFill>
                  <a:schemeClr val="accent1"/>
                </a:solidFill>
                <a:latin typeface="Arial"/>
              </a:rPr>
              <a:t>Mentorok általános iskolába való kiosztása </a:t>
            </a:r>
            <a:endParaRPr kumimoji="0" lang="hu-HU" sz="16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Ellipszis 19"/>
          <p:cNvSpPr/>
          <p:nvPr/>
        </p:nvSpPr>
        <p:spPr>
          <a:xfrm>
            <a:off x="1519785" y="3111682"/>
            <a:ext cx="508158" cy="509326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kern="0" dirty="0">
                <a:solidFill>
                  <a:prstClr val="white"/>
                </a:solidFill>
                <a:latin typeface="Arial"/>
              </a:rPr>
              <a:t>a</a:t>
            </a: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llipszis 21"/>
          <p:cNvSpPr/>
          <p:nvPr/>
        </p:nvSpPr>
        <p:spPr>
          <a:xfrm>
            <a:off x="5909667" y="3093393"/>
            <a:ext cx="508158" cy="509326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kern="0" noProof="0" dirty="0">
                <a:solidFill>
                  <a:prstClr val="white"/>
                </a:solidFill>
                <a:latin typeface="Arial"/>
              </a:rPr>
              <a:t>b</a:t>
            </a: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Ellipszis 22"/>
          <p:cNvSpPr/>
          <p:nvPr/>
        </p:nvSpPr>
        <p:spPr>
          <a:xfrm>
            <a:off x="950805" y="1516252"/>
            <a:ext cx="508158" cy="509326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kern="0" noProof="0" dirty="0">
                <a:solidFill>
                  <a:prstClr val="white"/>
                </a:solidFill>
                <a:latin typeface="Arial"/>
              </a:rPr>
              <a:t>1</a:t>
            </a: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Ellipszis 23"/>
          <p:cNvSpPr/>
          <p:nvPr/>
        </p:nvSpPr>
        <p:spPr>
          <a:xfrm>
            <a:off x="950805" y="2272049"/>
            <a:ext cx="508158" cy="509326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kern="0" noProof="0" dirty="0">
                <a:solidFill>
                  <a:prstClr val="white"/>
                </a:solidFill>
                <a:latin typeface="Arial"/>
              </a:rPr>
              <a:t>2</a:t>
            </a: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Ellipszis 24"/>
          <p:cNvSpPr/>
          <p:nvPr/>
        </p:nvSpPr>
        <p:spPr>
          <a:xfrm>
            <a:off x="950805" y="5080485"/>
            <a:ext cx="508158" cy="509326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kern="0" noProof="0" dirty="0">
                <a:solidFill>
                  <a:prstClr val="white"/>
                </a:solidFill>
                <a:latin typeface="Arial"/>
              </a:rPr>
              <a:t>3</a:t>
            </a: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Lekerekített téglalap 25"/>
          <p:cNvSpPr/>
          <p:nvPr/>
        </p:nvSpPr>
        <p:spPr>
          <a:xfrm>
            <a:off x="9539795" y="2207318"/>
            <a:ext cx="2381250" cy="7270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2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E nélkül nem lehet közös beszámolókat rögzíteni </a:t>
            </a:r>
            <a:endParaRPr kumimoji="0" lang="hu-HU" sz="12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7" name="Lekerekített téglalap 26"/>
          <p:cNvSpPr/>
          <p:nvPr/>
        </p:nvSpPr>
        <p:spPr>
          <a:xfrm>
            <a:off x="9539795" y="4987242"/>
            <a:ext cx="2381250" cy="7270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2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E nélkül nem lehet közös beszámolókat rögzíteni </a:t>
            </a:r>
            <a:endParaRPr kumimoji="0" lang="hu-HU" sz="12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164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u-HU" sz="2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>
                <a:solidFill>
                  <a:srgbClr val="0E16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Hallgatók elfogadása</a:t>
            </a:r>
            <a:endParaRPr lang="en-US" sz="2600" b="1" dirty="0">
              <a:solidFill>
                <a:srgbClr val="0E16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99813"/>
            <a:ext cx="12065584" cy="4336822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5886450" y="1010481"/>
            <a:ext cx="771525" cy="304801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églalap 11"/>
          <p:cNvSpPr/>
          <p:nvPr/>
        </p:nvSpPr>
        <p:spPr>
          <a:xfrm>
            <a:off x="98717" y="4081007"/>
            <a:ext cx="2114550" cy="400050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églalap 12"/>
          <p:cNvSpPr/>
          <p:nvPr/>
        </p:nvSpPr>
        <p:spPr>
          <a:xfrm>
            <a:off x="4956467" y="2845405"/>
            <a:ext cx="2114550" cy="561974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9" y="5134178"/>
            <a:ext cx="9602496" cy="1099975"/>
          </a:xfrm>
          <a:prstGeom prst="rect">
            <a:avLst/>
          </a:prstGeom>
        </p:spPr>
      </p:pic>
      <p:sp>
        <p:nvSpPr>
          <p:cNvPr id="17" name="Téglalap 16"/>
          <p:cNvSpPr/>
          <p:nvPr/>
        </p:nvSpPr>
        <p:spPr>
          <a:xfrm>
            <a:off x="8730199" y="5980274"/>
            <a:ext cx="771525" cy="304801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kerekített téglalap 14"/>
          <p:cNvSpPr/>
          <p:nvPr/>
        </p:nvSpPr>
        <p:spPr>
          <a:xfrm>
            <a:off x="9629775" y="5262591"/>
            <a:ext cx="2381250" cy="107315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Elfogadásra váró mentor regisztráció esetén meg kell nyitni a regisztrációs űrlapot és jóváhagyni a regisztrációt. </a:t>
            </a:r>
            <a:endParaRPr kumimoji="0" lang="hu-HU" sz="12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20" name="Egyenes összekötő nyíllal 19"/>
          <p:cNvCxnSpPr/>
          <p:nvPr/>
        </p:nvCxnSpPr>
        <p:spPr>
          <a:xfrm>
            <a:off x="94498" y="4481062"/>
            <a:ext cx="4219" cy="664023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168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u-HU" sz="2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>
                <a:solidFill>
                  <a:srgbClr val="0E16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Mentorok általános iskolába való kiosztása</a:t>
            </a:r>
            <a:endParaRPr lang="en-US" sz="2600" b="1" dirty="0">
              <a:solidFill>
                <a:srgbClr val="0E16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sp>
        <p:nvSpPr>
          <p:cNvPr id="15" name="Lekerekített téglalap 14"/>
          <p:cNvSpPr/>
          <p:nvPr/>
        </p:nvSpPr>
        <p:spPr>
          <a:xfrm>
            <a:off x="323849" y="4190533"/>
            <a:ext cx="4467225" cy="12321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‚</a:t>
            </a:r>
            <a:r>
              <a:rPr lang="hu-HU" sz="1200" b="1" i="1" kern="0" dirty="0">
                <a:solidFill>
                  <a:schemeClr val="accent1"/>
                </a:solidFill>
                <a:latin typeface="Arial"/>
              </a:rPr>
              <a:t>Aktív mentorok az időszakban</a:t>
            </a: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’ rubrikában található pipa kivételével azokat a hallgatókat is lehet látni, akik nem aktiválták a félévet. </a:t>
            </a:r>
            <a:endParaRPr kumimoji="0" lang="hu-HU" sz="12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64" y="1351274"/>
            <a:ext cx="12045436" cy="2318605"/>
          </a:xfrm>
          <a:prstGeom prst="rect">
            <a:avLst/>
          </a:prstGeom>
        </p:spPr>
      </p:pic>
      <p:sp>
        <p:nvSpPr>
          <p:cNvPr id="16" name="Téglalap 15"/>
          <p:cNvSpPr/>
          <p:nvPr/>
        </p:nvSpPr>
        <p:spPr>
          <a:xfrm>
            <a:off x="6095999" y="3141166"/>
            <a:ext cx="1066801" cy="249734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églalap 17"/>
          <p:cNvSpPr/>
          <p:nvPr/>
        </p:nvSpPr>
        <p:spPr>
          <a:xfrm>
            <a:off x="2200275" y="1654012"/>
            <a:ext cx="2114550" cy="567857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Egyenes összekötő nyíllal 19"/>
          <p:cNvCxnSpPr/>
          <p:nvPr/>
        </p:nvCxnSpPr>
        <p:spPr>
          <a:xfrm>
            <a:off x="2200275" y="2288076"/>
            <a:ext cx="19050" cy="1810720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Kép 22"/>
          <p:cNvPicPr>
            <a:picLocks noChangeAspect="1"/>
          </p:cNvPicPr>
          <p:nvPr/>
        </p:nvPicPr>
        <p:blipFill rotWithShape="1">
          <a:blip r:embed="rId5"/>
          <a:srcRect t="28052"/>
          <a:stretch/>
        </p:blipFill>
        <p:spPr>
          <a:xfrm>
            <a:off x="7277100" y="1718608"/>
            <a:ext cx="4695823" cy="518989"/>
          </a:xfrm>
          <a:prstGeom prst="rect">
            <a:avLst/>
          </a:prstGeom>
        </p:spPr>
      </p:pic>
      <p:sp>
        <p:nvSpPr>
          <p:cNvPr id="25" name="Téglalap 24"/>
          <p:cNvSpPr/>
          <p:nvPr/>
        </p:nvSpPr>
        <p:spPr>
          <a:xfrm>
            <a:off x="8210550" y="2267880"/>
            <a:ext cx="1447800" cy="1401999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Kép 25"/>
          <p:cNvPicPr>
            <a:picLocks noChangeAspect="1"/>
          </p:cNvPicPr>
          <p:nvPr/>
        </p:nvPicPr>
        <p:blipFill rotWithShape="1">
          <a:blip r:embed="rId6"/>
          <a:srcRect l="17516" t="9013" r="60160" b="44710"/>
          <a:stretch/>
        </p:blipFill>
        <p:spPr>
          <a:xfrm>
            <a:off x="7544595" y="3769879"/>
            <a:ext cx="4504529" cy="2626242"/>
          </a:xfrm>
          <a:prstGeom prst="rect">
            <a:avLst/>
          </a:prstGeom>
        </p:spPr>
      </p:pic>
      <p:sp>
        <p:nvSpPr>
          <p:cNvPr id="27" name="Lekerekített téglalap 26"/>
          <p:cNvSpPr/>
          <p:nvPr/>
        </p:nvSpPr>
        <p:spPr>
          <a:xfrm>
            <a:off x="5172869" y="4199097"/>
            <a:ext cx="2234409" cy="12321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Nem az iskolát kell kiválasztani, hanem a </a:t>
            </a:r>
            <a:r>
              <a:rPr lang="hu-HU" sz="1200" b="1" u="sng" kern="0" dirty="0">
                <a:solidFill>
                  <a:schemeClr val="accent1"/>
                </a:solidFill>
                <a:latin typeface="Arial"/>
              </a:rPr>
              <a:t>koordinátort</a:t>
            </a: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.</a:t>
            </a:r>
          </a:p>
          <a:p>
            <a:pPr lvl="0" algn="ctr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A kiválasztás után menteni kell. </a:t>
            </a:r>
          </a:p>
        </p:txBody>
      </p:sp>
      <p:cxnSp>
        <p:nvCxnSpPr>
          <p:cNvPr id="28" name="Egyenes összekötő nyíllal 27"/>
          <p:cNvCxnSpPr/>
          <p:nvPr/>
        </p:nvCxnSpPr>
        <p:spPr>
          <a:xfrm flipH="1">
            <a:off x="7162800" y="2773476"/>
            <a:ext cx="1047750" cy="1263737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Lekerekített téglalap 30"/>
          <p:cNvSpPr/>
          <p:nvPr/>
        </p:nvSpPr>
        <p:spPr>
          <a:xfrm>
            <a:off x="323849" y="983940"/>
            <a:ext cx="3228976" cy="48102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 algn="ctr">
              <a:defRPr/>
            </a:pPr>
            <a:r>
              <a:rPr lang="hu-HU" sz="1200" b="1" kern="0" noProof="0" dirty="0">
                <a:solidFill>
                  <a:schemeClr val="accent1"/>
                </a:solidFill>
                <a:latin typeface="Arial"/>
              </a:rPr>
              <a:t>Áttekintés </a:t>
            </a:r>
            <a:r>
              <a:rPr lang="hu-HU" sz="1200" b="1" kern="0" noProof="0" dirty="0">
                <a:solidFill>
                  <a:schemeClr val="accent1"/>
                </a:solidFill>
                <a:latin typeface="Arial"/>
                <a:sym typeface="Wingdings" panose="05000000000000000000" pitchFamily="2" charset="2"/>
              </a:rPr>
              <a:t> Hozzám tartozó mentorok</a:t>
            </a:r>
            <a:endParaRPr kumimoji="0" lang="hu-HU" sz="12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4763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hu-H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7F5E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0E1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Közös beszámolók és támogatási összeg rögzítése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E165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grpSp>
        <p:nvGrpSpPr>
          <p:cNvPr id="12" name="Csoportba foglalás 11"/>
          <p:cNvGrpSpPr/>
          <p:nvPr/>
        </p:nvGrpSpPr>
        <p:grpSpPr>
          <a:xfrm>
            <a:off x="299529" y="1110199"/>
            <a:ext cx="7958646" cy="3055480"/>
            <a:chOff x="228600" y="1174390"/>
            <a:chExt cx="8632802" cy="3055480"/>
          </a:xfrm>
        </p:grpSpPr>
        <p:sp>
          <p:nvSpPr>
            <p:cNvPr id="13" name="Lekerekített téglalap 12"/>
            <p:cNvSpPr/>
            <p:nvPr/>
          </p:nvSpPr>
          <p:spPr>
            <a:xfrm>
              <a:off x="228600" y="1174390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1. Hétről – hétre kell vezetni a közös beszámolókat.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Lekerekített téglalap 13"/>
            <p:cNvSpPr/>
            <p:nvPr/>
          </p:nvSpPr>
          <p:spPr>
            <a:xfrm>
              <a:off x="228600" y="1809646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2. Ha nem történt mentorálás </a:t>
              </a: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Wingdings" panose="05000000000000000000" pitchFamily="2" charset="2"/>
                </a:rPr>
                <a:t> kihagyott hétként kell jelölni az adott hetet.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Lekerekített téglalap 14"/>
            <p:cNvSpPr/>
            <p:nvPr/>
          </p:nvSpPr>
          <p:spPr>
            <a:xfrm>
              <a:off x="228600" y="2452987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3. Ha a foglalkozás során történt pénzköltés akkor rögzíteni kell az arra kialakított mezőben.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Lekerekített téglalap 15"/>
            <p:cNvSpPr/>
            <p:nvPr/>
          </p:nvSpPr>
          <p:spPr>
            <a:xfrm>
              <a:off x="228600" y="3076656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4. Blokkokkal, nyugtával igazolni kell a költés összegét.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Lekerekített téglalap 16"/>
            <p:cNvSpPr/>
            <p:nvPr/>
          </p:nvSpPr>
          <p:spPr>
            <a:xfrm>
              <a:off x="228600" y="3721476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266B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5. Részletes leírást szükséges megadni a közös programról.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" name="Lekerekített téglalap 20"/>
          <p:cNvSpPr/>
          <p:nvPr/>
        </p:nvSpPr>
        <p:spPr>
          <a:xfrm>
            <a:off x="299530" y="4302105"/>
            <a:ext cx="5196396" cy="2163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1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Főleg zárt kérdések: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Foglalkozás helyszíne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Foglalkozás jellege, típusa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Előkészület ideje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Mentorálás hangulata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Gyerekek aktivitása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1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Nyitott kérdések: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Közös alkalom menete, kitérve a feladatokra, technikákra, mentorálás körülményeire, problémákra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Heti mentorálás tanulsága</a:t>
            </a:r>
          </a:p>
        </p:txBody>
      </p:sp>
      <p:cxnSp>
        <p:nvCxnSpPr>
          <p:cNvPr id="22" name="Egyenes összekötő nyíllal 21"/>
          <p:cNvCxnSpPr/>
          <p:nvPr/>
        </p:nvCxnSpPr>
        <p:spPr>
          <a:xfrm flipV="1">
            <a:off x="8372475" y="1364396"/>
            <a:ext cx="990600" cy="1387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ekerekített téglalap 22"/>
          <p:cNvSpPr/>
          <p:nvPr/>
        </p:nvSpPr>
        <p:spPr>
          <a:xfrm>
            <a:off x="9363075" y="1189727"/>
            <a:ext cx="2352675" cy="19815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1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közös programok pontos rögzítése.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1" i="0" u="none" strike="noStrike" kern="0" cap="none" spc="0" normalizeH="0" baseline="0" noProof="0" dirty="0">
              <a:ln>
                <a:noFill/>
              </a:ln>
              <a:solidFill>
                <a:srgbClr val="2C26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Hiba esetén újbóli szerkesztésre az adminisztrátorok tudják feloldani.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kapcsolat@tanitsunk.hu e-mail címen tudják ezt az IFKA munkatársainak jelezni</a:t>
            </a:r>
          </a:p>
        </p:txBody>
      </p:sp>
      <p:sp>
        <p:nvSpPr>
          <p:cNvPr id="24" name="Lekerekített téglalap 23"/>
          <p:cNvSpPr/>
          <p:nvPr/>
        </p:nvSpPr>
        <p:spPr>
          <a:xfrm>
            <a:off x="6519354" y="4283891"/>
            <a:ext cx="5196396" cy="2163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1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Rendszerüzenet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Minden hónap végén a hallgató kapni fog egy státuszt arra vonatkozóan, hogy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hány órát teljesített a félévben,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az elköltött támogatási összegről, fennmaradó támogatási összegről,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félévben rögzített közös beszámolókról, kihagyott hetekről, hiányzó beszámolókról.</a:t>
            </a:r>
          </a:p>
        </p:txBody>
      </p:sp>
    </p:spTree>
    <p:extLst>
      <p:ext uri="{BB962C8B-B14F-4D97-AF65-F5344CB8AC3E}">
        <p14:creationId xmlns:p14="http://schemas.microsoft.com/office/powerpoint/2010/main" val="685306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u-HU" sz="2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>
                <a:solidFill>
                  <a:srgbClr val="0E16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Közös beszámolók jóváhagyása elutasítása</a:t>
            </a:r>
            <a:endParaRPr lang="en-US" sz="2600" b="1" dirty="0">
              <a:solidFill>
                <a:srgbClr val="0E16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grpSp>
        <p:nvGrpSpPr>
          <p:cNvPr id="9" name="Csoportba foglalás 8"/>
          <p:cNvGrpSpPr/>
          <p:nvPr/>
        </p:nvGrpSpPr>
        <p:grpSpPr>
          <a:xfrm>
            <a:off x="299529" y="1061644"/>
            <a:ext cx="7958646" cy="1192205"/>
            <a:chOff x="228600" y="1125835"/>
            <a:chExt cx="8632802" cy="1192205"/>
          </a:xfrm>
        </p:grpSpPr>
        <p:sp>
          <p:nvSpPr>
            <p:cNvPr id="12" name="Lekerekített téglalap 11"/>
            <p:cNvSpPr/>
            <p:nvPr/>
          </p:nvSpPr>
          <p:spPr>
            <a:xfrm>
              <a:off x="228600" y="1125835"/>
              <a:ext cx="8632802" cy="55694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lvl="0"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</a:rPr>
                <a:t>1. Először a</a:t>
              </a:r>
              <a:r>
                <a:rPr kumimoji="0" lang="hu-HU" sz="1600" b="1" i="0" u="none" strike="noStrike" kern="0" cap="none" spc="0" normalizeH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</a:rPr>
                <a:t> koordinátornak kell jóváhagyni a közösbeszámolókat, ezt követően látja az oktató.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Lekerekített téglalap 12"/>
            <p:cNvSpPr/>
            <p:nvPr/>
          </p:nvSpPr>
          <p:spPr>
            <a:xfrm>
              <a:off x="228600" y="1809646"/>
              <a:ext cx="8632802" cy="50839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rgbClr val="0E1655"/>
              </a:solidFill>
              <a:prstDash val="solid"/>
              <a:miter lim="800000"/>
            </a:ln>
            <a:effectLst/>
          </p:spPr>
          <p:txBody>
            <a:bodyPr lIns="54610" tIns="54610" rIns="54610" bIns="54610" rtlCol="0" anchor="ctr"/>
            <a:lstStyle/>
            <a:p>
              <a:pPr lvl="0"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</a:rPr>
                <a:t>2. Rendszeres (heti) ellenőrzések</a:t>
              </a:r>
              <a:r>
                <a:rPr kumimoji="0" lang="hu-HU" sz="1600" b="1" i="0" u="none" strike="noStrike" kern="0" cap="none" spc="0" normalizeH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</a:rPr>
                <a:t> (jóváhagyás, elutasítás).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7" name="Lekerekített téglalap 16"/>
          <p:cNvSpPr/>
          <p:nvPr/>
        </p:nvSpPr>
        <p:spPr>
          <a:xfrm>
            <a:off x="299529" y="2488404"/>
            <a:ext cx="7958646" cy="23693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E1655"/>
            </a:solidFill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>
              <a:defRPr/>
            </a:pPr>
            <a:r>
              <a:rPr lang="hu-HU" sz="1600" b="1" kern="0" dirty="0">
                <a:solidFill>
                  <a:schemeClr val="accent1"/>
                </a:solidFill>
                <a:latin typeface="Arial"/>
              </a:rPr>
              <a:t>Amire figyelni kell:</a:t>
            </a:r>
          </a:p>
          <a:p>
            <a:pPr marL="342900" lvl="0" indent="-342900">
              <a:buAutoNum type="arabicPeriod"/>
              <a:defRPr/>
            </a:pPr>
            <a:r>
              <a:rPr kumimoji="0" lang="hu-HU" sz="1600" i="0" u="none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</a:rPr>
              <a:t>Minden adatot megadott a hallgató?</a:t>
            </a:r>
          </a:p>
          <a:p>
            <a:pPr marL="342900" lvl="0" indent="-342900">
              <a:buAutoNum type="arabicPeriod"/>
              <a:defRPr/>
            </a:pPr>
            <a:r>
              <a:rPr lang="hu-HU" sz="1600" kern="0" baseline="0" dirty="0">
                <a:solidFill>
                  <a:schemeClr val="accent1"/>
                </a:solidFill>
                <a:latin typeface="Arial"/>
              </a:rPr>
              <a:t>Részletes leírás</a:t>
            </a:r>
            <a:r>
              <a:rPr lang="hu-HU" sz="1600" kern="0" dirty="0">
                <a:solidFill>
                  <a:schemeClr val="accent1"/>
                </a:solidFill>
                <a:latin typeface="Arial"/>
              </a:rPr>
              <a:t>t adott?</a:t>
            </a:r>
          </a:p>
          <a:p>
            <a:pPr marL="342900" lvl="0" indent="-342900">
              <a:buAutoNum type="arabicPeriod"/>
              <a:defRPr/>
            </a:pPr>
            <a:r>
              <a:rPr kumimoji="0" lang="hu-HU" sz="160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</a:rPr>
              <a:t>Ha</a:t>
            </a:r>
            <a:r>
              <a:rPr kumimoji="0" lang="hu-HU" sz="1600" i="0" u="none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</a:rPr>
              <a:t> történt költés, ezt rögzített-e a hallgató.</a:t>
            </a:r>
          </a:p>
          <a:p>
            <a:pPr marL="342900" lvl="0" indent="-342900">
              <a:buAutoNum type="arabicPeriod"/>
              <a:defRPr/>
            </a:pPr>
            <a:r>
              <a:rPr lang="hu-HU" sz="1600" kern="0" dirty="0">
                <a:solidFill>
                  <a:schemeClr val="accent1"/>
                </a:solidFill>
                <a:latin typeface="Arial"/>
              </a:rPr>
              <a:t>A blokkokon szereplő összegek megegyeznek-e a feltüntetett összeggel.</a:t>
            </a:r>
          </a:p>
          <a:p>
            <a:pPr marL="342900" lvl="0" indent="-342900">
              <a:buAutoNum type="arabicPeriod"/>
              <a:defRPr/>
            </a:pPr>
            <a:r>
              <a:rPr kumimoji="0" lang="hu-HU" sz="1600" i="0" u="none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</a:rPr>
              <a:t>Időközönként ellenőrizni szükséges a mentorok támogatási összegének felhasználását.</a:t>
            </a:r>
          </a:p>
        </p:txBody>
      </p:sp>
      <p:sp>
        <p:nvSpPr>
          <p:cNvPr id="18" name="Téglalap 17"/>
          <p:cNvSpPr/>
          <p:nvPr/>
        </p:nvSpPr>
        <p:spPr>
          <a:xfrm>
            <a:off x="405319" y="4037700"/>
            <a:ext cx="7090855" cy="505725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Egyenes összekötő nyíllal 18"/>
          <p:cNvCxnSpPr/>
          <p:nvPr/>
        </p:nvCxnSpPr>
        <p:spPr>
          <a:xfrm>
            <a:off x="405319" y="4119925"/>
            <a:ext cx="0" cy="1280750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4"/>
          <a:srcRect l="53087" r="3805" b="29153"/>
          <a:stretch/>
        </p:blipFill>
        <p:spPr>
          <a:xfrm>
            <a:off x="571499" y="4831210"/>
            <a:ext cx="6758494" cy="1575835"/>
          </a:xfrm>
          <a:prstGeom prst="rect">
            <a:avLst/>
          </a:prstGeom>
        </p:spPr>
      </p:pic>
      <p:sp>
        <p:nvSpPr>
          <p:cNvPr id="20" name="Téglalap 19"/>
          <p:cNvSpPr/>
          <p:nvPr/>
        </p:nvSpPr>
        <p:spPr>
          <a:xfrm>
            <a:off x="2533650" y="5314950"/>
            <a:ext cx="2819400" cy="393701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kerekített téglalap 20"/>
          <p:cNvSpPr/>
          <p:nvPr/>
        </p:nvSpPr>
        <p:spPr>
          <a:xfrm>
            <a:off x="8574628" y="4543424"/>
            <a:ext cx="3291396" cy="18621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lIns="54610" tIns="54610" rIns="54610" bIns="54610" rtlCol="0" anchor="ctr"/>
          <a:lstStyle/>
          <a:p>
            <a:pPr lvl="0">
              <a:defRPr/>
            </a:pPr>
            <a:r>
              <a:rPr lang="hu-HU" sz="1200" b="1" kern="0" dirty="0">
                <a:solidFill>
                  <a:schemeClr val="accent1"/>
                </a:solidFill>
                <a:latin typeface="Arial"/>
              </a:rPr>
              <a:t>Emlékeztető e-mailek oktatóknak.</a:t>
            </a:r>
          </a:p>
          <a:p>
            <a:pPr lvl="0">
              <a:defRPr/>
            </a:pPr>
            <a:r>
              <a:rPr lang="hu-HU" sz="1200" kern="0" dirty="0">
                <a:solidFill>
                  <a:schemeClr val="accent1"/>
                </a:solidFill>
                <a:latin typeface="Arial"/>
              </a:rPr>
              <a:t>A koordinátorok és az oktatók is minden héten kapnak egy emlékeztető e-mailt, hogy X számú jóváhagyásra váró közös beszámolójuk van. </a:t>
            </a:r>
          </a:p>
        </p:txBody>
      </p:sp>
    </p:spTree>
    <p:extLst>
      <p:ext uri="{BB962C8B-B14F-4D97-AF65-F5344CB8AC3E}">
        <p14:creationId xmlns:p14="http://schemas.microsoft.com/office/powerpoint/2010/main" val="448185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ekerekített téglalap 11"/>
          <p:cNvSpPr/>
          <p:nvPr/>
        </p:nvSpPr>
        <p:spPr>
          <a:xfrm>
            <a:off x="228601" y="1914525"/>
            <a:ext cx="9067800" cy="2847975"/>
          </a:xfrm>
          <a:prstGeom prst="roundRect">
            <a:avLst>
              <a:gd name="adj" fmla="val 7576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hu-H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7F5E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2D78808-ACCB-48A2-874F-72998B97EAE1}"/>
              </a:ext>
            </a:extLst>
          </p:cNvPr>
          <p:cNvSpPr txBox="1"/>
          <p:nvPr/>
        </p:nvSpPr>
        <p:spPr>
          <a:xfrm>
            <a:off x="228600" y="281416"/>
            <a:ext cx="1059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0E1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Visszajelzések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E165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637FD04-7228-4C8A-B961-ED2048A54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127000"/>
            <a:ext cx="1038224" cy="746857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405320" y="2047875"/>
            <a:ext cx="7696200" cy="300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Folyamatos fejlesztés alatt van a honlap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kezelhetőbb felület kialakításához, fontos hogy mindenkitől visszajelzést kapjunk. Az oktatóktól, a koordinátoroktól, és a mentoroktól egyaránt.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Félévente-évente áll rendelkezésünkre nagyobb fejlesztéseket végrehajtani.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1" i="0" u="none" strike="noStrike" kern="120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problémákat, kéréseket a </a:t>
            </a:r>
            <a:r>
              <a:rPr kumimoji="0" lang="hu-HU" sz="1600" b="1" i="0" u="none" strike="noStrike" kern="120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kapcsolat@tanitsunk.hu</a:t>
            </a:r>
            <a:r>
              <a:rPr kumimoji="0" lang="hu-HU" sz="1600" b="1" i="0" u="none" strike="noStrike" kern="1200" cap="none" spc="0" normalizeH="0" baseline="0" noProof="0" dirty="0">
                <a:ln>
                  <a:noFill/>
                </a:ln>
                <a:solidFill>
                  <a:srgbClr val="2C26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e-mail címen jelezzék az IFKA munkatársainak. (Az egyetemi szervezőknek nincsen adminisztrátori hozzáférése a honlaphoz.)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C26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841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églalap 55">
            <a:extLst>
              <a:ext uri="{FF2B5EF4-FFF2-40B4-BE49-F238E27FC236}">
                <a16:creationId xmlns:a16="http://schemas.microsoft.com/office/drawing/2014/main" id="{ED5AEEC2-2561-46EA-91C9-8BF2F713B07B}"/>
              </a:ext>
            </a:extLst>
          </p:cNvPr>
          <p:cNvSpPr/>
          <p:nvPr/>
        </p:nvSpPr>
        <p:spPr>
          <a:xfrm>
            <a:off x="0" y="-83912"/>
            <a:ext cx="12192002" cy="68580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33" name="Csoportba foglalás 32">
            <a:extLst>
              <a:ext uri="{FF2B5EF4-FFF2-40B4-BE49-F238E27FC236}">
                <a16:creationId xmlns:a16="http://schemas.microsoft.com/office/drawing/2014/main" id="{8B25C506-5652-4B14-B8E5-57149685100C}"/>
              </a:ext>
            </a:extLst>
          </p:cNvPr>
          <p:cNvGrpSpPr/>
          <p:nvPr/>
        </p:nvGrpSpPr>
        <p:grpSpPr>
          <a:xfrm>
            <a:off x="-2" y="6565901"/>
            <a:ext cx="12192002" cy="317807"/>
            <a:chOff x="-2" y="6176934"/>
            <a:chExt cx="12192002" cy="706773"/>
          </a:xfrm>
        </p:grpSpPr>
        <p:sp>
          <p:nvSpPr>
            <p:cNvPr id="34" name="Téglalap 33">
              <a:extLst>
                <a:ext uri="{FF2B5EF4-FFF2-40B4-BE49-F238E27FC236}">
                  <a16:creationId xmlns:a16="http://schemas.microsoft.com/office/drawing/2014/main" id="{251F7690-3C62-4752-88B2-5F8E7176DDF3}"/>
                </a:ext>
              </a:extLst>
            </p:cNvPr>
            <p:cNvSpPr/>
            <p:nvPr/>
          </p:nvSpPr>
          <p:spPr>
            <a:xfrm>
              <a:off x="-2" y="6176934"/>
              <a:ext cx="12192002" cy="706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35" name="Kép 34">
              <a:extLst>
                <a:ext uri="{FF2B5EF4-FFF2-40B4-BE49-F238E27FC236}">
                  <a16:creationId xmlns:a16="http://schemas.microsoft.com/office/drawing/2014/main" id="{A637FD04-7228-4C8A-B961-ED2048A5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20" y="6234658"/>
              <a:ext cx="332359" cy="531705"/>
            </a:xfrm>
            <a:prstGeom prst="rect">
              <a:avLst/>
            </a:prstGeom>
          </p:spPr>
        </p:pic>
        <p:cxnSp>
          <p:nvCxnSpPr>
            <p:cNvPr id="52" name="Egyenes összekötő 51">
              <a:extLst>
                <a:ext uri="{FF2B5EF4-FFF2-40B4-BE49-F238E27FC236}">
                  <a16:creationId xmlns:a16="http://schemas.microsoft.com/office/drawing/2014/main" id="{7178A52F-8BBB-46B3-B2FE-53CC0037AD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6219219"/>
              <a:ext cx="0" cy="56258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artalom helye 2">
              <a:extLst>
                <a:ext uri="{FF2B5EF4-FFF2-40B4-BE49-F238E27FC236}">
                  <a16:creationId xmlns:a16="http://schemas.microsoft.com/office/drawing/2014/main" id="{06B2C7C3-C02E-4832-A4DA-737A72F678A1}"/>
                </a:ext>
              </a:extLst>
            </p:cNvPr>
            <p:cNvSpPr txBox="1">
              <a:spLocks/>
            </p:cNvSpPr>
            <p:nvPr/>
          </p:nvSpPr>
          <p:spPr>
            <a:xfrm>
              <a:off x="1046143" y="6366457"/>
              <a:ext cx="2001700" cy="3925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3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hu-HU" sz="2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Tanítsunk Magyarországért program</a:t>
              </a:r>
            </a:p>
          </p:txBody>
        </p:sp>
      </p:grpSp>
      <p:pic>
        <p:nvPicPr>
          <p:cNvPr id="58" name="Kép 5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37" y="4044402"/>
            <a:ext cx="5414263" cy="2521499"/>
          </a:xfrm>
          <a:prstGeom prst="rect">
            <a:avLst/>
          </a:prstGeom>
        </p:spPr>
      </p:pic>
      <p:sp>
        <p:nvSpPr>
          <p:cNvPr id="59" name="Cím 1">
            <a:extLst>
              <a:ext uri="{FF2B5EF4-FFF2-40B4-BE49-F238E27FC236}">
                <a16:creationId xmlns:a16="http://schemas.microsoft.com/office/drawing/2014/main" id="{5AE02A57-4418-4811-9D41-8B78D466ED55}"/>
              </a:ext>
            </a:extLst>
          </p:cNvPr>
          <p:cNvSpPr txBox="1">
            <a:spLocks/>
          </p:cNvSpPr>
          <p:nvPr/>
        </p:nvSpPr>
        <p:spPr>
          <a:xfrm>
            <a:off x="1600294" y="1465619"/>
            <a:ext cx="8736227" cy="2953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6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Köszönjük</a:t>
            </a:r>
            <a:r>
              <a:rPr lang="hu-HU" sz="36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figyelmüket</a:t>
            </a:r>
            <a:r>
              <a:rPr lang="en-US" sz="36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hu-HU" sz="3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számítunk az együttműködésükre</a:t>
            </a:r>
            <a:r>
              <a:rPr lang="hu-HU" sz="36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3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Kép 5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20" y="147123"/>
            <a:ext cx="4144767" cy="156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48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T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266B"/>
      </a:accent1>
      <a:accent2>
        <a:srgbClr val="E52E0D"/>
      </a:accent2>
      <a:accent3>
        <a:srgbClr val="5FB22D"/>
      </a:accent3>
      <a:accent4>
        <a:srgbClr val="FBDAD7"/>
      </a:accent4>
      <a:accent5>
        <a:srgbClr val="F7F5EF"/>
      </a:accent5>
      <a:accent6>
        <a:srgbClr val="954F72"/>
      </a:accent6>
      <a:hlink>
        <a:srgbClr val="FFC000"/>
      </a:hlink>
      <a:folHlink>
        <a:srgbClr val="44546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732</Words>
  <Application>Microsoft Office PowerPoint</Application>
  <PresentationFormat>Szélesvásznú</PresentationFormat>
  <Paragraphs>109</Paragraphs>
  <Slides>13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Mária Ungvári</dc:creator>
  <cp:lastModifiedBy>Panna Tomori</cp:lastModifiedBy>
  <cp:revision>79</cp:revision>
  <dcterms:created xsi:type="dcterms:W3CDTF">2021-04-12T07:44:14Z</dcterms:created>
  <dcterms:modified xsi:type="dcterms:W3CDTF">2022-10-04T12:00:40Z</dcterms:modified>
</cp:coreProperties>
</file>